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C600"/>
    <a:srgbClr val="0B753A"/>
    <a:srgbClr val="2A2D7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D16A-D539-4392-829E-8F7343ECEC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A8AB153-1698-48BF-9C92-6D0EAC58E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988DC5F-8CBF-4CEB-8612-1AD246F35C87}"/>
              </a:ext>
            </a:extLst>
          </p:cNvPr>
          <p:cNvSpPr>
            <a:spLocks noGrp="1"/>
          </p:cNvSpPr>
          <p:nvPr>
            <p:ph type="dt" sz="half" idx="10"/>
          </p:nvPr>
        </p:nvSpPr>
        <p:spPr/>
        <p:txBody>
          <a:bodyPr/>
          <a:lstStyle/>
          <a:p>
            <a:fld id="{78B409A0-9109-479E-8F55-D61B350C9F28}" type="datetimeFigureOut">
              <a:rPr lang="en-AU" smtClean="0"/>
              <a:t>21/02/2022</a:t>
            </a:fld>
            <a:endParaRPr lang="en-AU"/>
          </a:p>
        </p:txBody>
      </p:sp>
      <p:sp>
        <p:nvSpPr>
          <p:cNvPr id="5" name="Footer Placeholder 4">
            <a:extLst>
              <a:ext uri="{FF2B5EF4-FFF2-40B4-BE49-F238E27FC236}">
                <a16:creationId xmlns:a16="http://schemas.microsoft.com/office/drawing/2014/main" id="{0353C892-9FCD-4A5B-AC1C-5F5AEEAF280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E1ACE7C-C0C8-4650-8570-D8DE1BA1CD03}"/>
              </a:ext>
            </a:extLst>
          </p:cNvPr>
          <p:cNvSpPr>
            <a:spLocks noGrp="1"/>
          </p:cNvSpPr>
          <p:nvPr>
            <p:ph type="sldNum" sz="quarter" idx="12"/>
          </p:nvPr>
        </p:nvSpPr>
        <p:spPr/>
        <p:txBody>
          <a:bodyPr/>
          <a:lstStyle/>
          <a:p>
            <a:fld id="{B197D829-08D6-4962-A8F4-BC77C5D0DD1F}" type="slidenum">
              <a:rPr lang="en-AU" smtClean="0"/>
              <a:t>‹#›</a:t>
            </a:fld>
            <a:endParaRPr lang="en-AU"/>
          </a:p>
        </p:txBody>
      </p:sp>
    </p:spTree>
    <p:extLst>
      <p:ext uri="{BB962C8B-B14F-4D97-AF65-F5344CB8AC3E}">
        <p14:creationId xmlns:p14="http://schemas.microsoft.com/office/powerpoint/2010/main" val="351390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3C28-9B1B-4D21-8F03-DF31DF8B0AE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82A9181-C1AA-44EF-81BB-CEDF45F4F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448EA3A-F2F6-4BF5-92C2-6D9EF7AA74FE}"/>
              </a:ext>
            </a:extLst>
          </p:cNvPr>
          <p:cNvSpPr>
            <a:spLocks noGrp="1"/>
          </p:cNvSpPr>
          <p:nvPr>
            <p:ph type="dt" sz="half" idx="10"/>
          </p:nvPr>
        </p:nvSpPr>
        <p:spPr/>
        <p:txBody>
          <a:bodyPr/>
          <a:lstStyle/>
          <a:p>
            <a:fld id="{78B409A0-9109-479E-8F55-D61B350C9F28}" type="datetimeFigureOut">
              <a:rPr lang="en-AU" smtClean="0"/>
              <a:t>21/02/2022</a:t>
            </a:fld>
            <a:endParaRPr lang="en-AU"/>
          </a:p>
        </p:txBody>
      </p:sp>
      <p:sp>
        <p:nvSpPr>
          <p:cNvPr id="5" name="Footer Placeholder 4">
            <a:extLst>
              <a:ext uri="{FF2B5EF4-FFF2-40B4-BE49-F238E27FC236}">
                <a16:creationId xmlns:a16="http://schemas.microsoft.com/office/drawing/2014/main" id="{7E7D9496-2C69-4302-85F1-51CB9DBBF2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16AE263-FFBB-4C33-8B06-49B988C8558E}"/>
              </a:ext>
            </a:extLst>
          </p:cNvPr>
          <p:cNvSpPr>
            <a:spLocks noGrp="1"/>
          </p:cNvSpPr>
          <p:nvPr>
            <p:ph type="sldNum" sz="quarter" idx="12"/>
          </p:nvPr>
        </p:nvSpPr>
        <p:spPr/>
        <p:txBody>
          <a:bodyPr/>
          <a:lstStyle/>
          <a:p>
            <a:fld id="{B197D829-08D6-4962-A8F4-BC77C5D0DD1F}" type="slidenum">
              <a:rPr lang="en-AU" smtClean="0"/>
              <a:t>‹#›</a:t>
            </a:fld>
            <a:endParaRPr lang="en-AU"/>
          </a:p>
        </p:txBody>
      </p:sp>
    </p:spTree>
    <p:extLst>
      <p:ext uri="{BB962C8B-B14F-4D97-AF65-F5344CB8AC3E}">
        <p14:creationId xmlns:p14="http://schemas.microsoft.com/office/powerpoint/2010/main" val="415850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E11E7-0AB8-4130-8C70-571B748C1A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1CE34DD-2C14-4205-8292-688C6EAF4F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BF65D72-3EAC-4540-879C-941625726583}"/>
              </a:ext>
            </a:extLst>
          </p:cNvPr>
          <p:cNvSpPr>
            <a:spLocks noGrp="1"/>
          </p:cNvSpPr>
          <p:nvPr>
            <p:ph type="dt" sz="half" idx="10"/>
          </p:nvPr>
        </p:nvSpPr>
        <p:spPr/>
        <p:txBody>
          <a:bodyPr/>
          <a:lstStyle/>
          <a:p>
            <a:fld id="{78B409A0-9109-479E-8F55-D61B350C9F28}" type="datetimeFigureOut">
              <a:rPr lang="en-AU" smtClean="0"/>
              <a:t>21/02/2022</a:t>
            </a:fld>
            <a:endParaRPr lang="en-AU"/>
          </a:p>
        </p:txBody>
      </p:sp>
      <p:sp>
        <p:nvSpPr>
          <p:cNvPr id="5" name="Footer Placeholder 4">
            <a:extLst>
              <a:ext uri="{FF2B5EF4-FFF2-40B4-BE49-F238E27FC236}">
                <a16:creationId xmlns:a16="http://schemas.microsoft.com/office/drawing/2014/main" id="{C22CF42A-AC62-431E-8133-282C43BD33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BE10F8-EB30-476D-A78E-E1A7A625DD77}"/>
              </a:ext>
            </a:extLst>
          </p:cNvPr>
          <p:cNvSpPr>
            <a:spLocks noGrp="1"/>
          </p:cNvSpPr>
          <p:nvPr>
            <p:ph type="sldNum" sz="quarter" idx="12"/>
          </p:nvPr>
        </p:nvSpPr>
        <p:spPr/>
        <p:txBody>
          <a:bodyPr/>
          <a:lstStyle/>
          <a:p>
            <a:fld id="{B197D829-08D6-4962-A8F4-BC77C5D0DD1F}" type="slidenum">
              <a:rPr lang="en-AU" smtClean="0"/>
              <a:t>‹#›</a:t>
            </a:fld>
            <a:endParaRPr lang="en-AU"/>
          </a:p>
        </p:txBody>
      </p:sp>
    </p:spTree>
    <p:extLst>
      <p:ext uri="{BB962C8B-B14F-4D97-AF65-F5344CB8AC3E}">
        <p14:creationId xmlns:p14="http://schemas.microsoft.com/office/powerpoint/2010/main" val="183485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D9AA-B878-41AE-9BB6-2064D78053B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B9AC75E-D0CF-48BA-AC3F-12CAE8C0EC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ACC37F5-2022-4D8A-9EBD-A85E81F08FA4}"/>
              </a:ext>
            </a:extLst>
          </p:cNvPr>
          <p:cNvSpPr>
            <a:spLocks noGrp="1"/>
          </p:cNvSpPr>
          <p:nvPr>
            <p:ph type="dt" sz="half" idx="10"/>
          </p:nvPr>
        </p:nvSpPr>
        <p:spPr/>
        <p:txBody>
          <a:bodyPr/>
          <a:lstStyle/>
          <a:p>
            <a:fld id="{78B409A0-9109-479E-8F55-D61B350C9F28}" type="datetimeFigureOut">
              <a:rPr lang="en-AU" smtClean="0"/>
              <a:t>21/02/2022</a:t>
            </a:fld>
            <a:endParaRPr lang="en-AU"/>
          </a:p>
        </p:txBody>
      </p:sp>
      <p:sp>
        <p:nvSpPr>
          <p:cNvPr id="5" name="Footer Placeholder 4">
            <a:extLst>
              <a:ext uri="{FF2B5EF4-FFF2-40B4-BE49-F238E27FC236}">
                <a16:creationId xmlns:a16="http://schemas.microsoft.com/office/drawing/2014/main" id="{ABEB4917-9EF2-47D7-9468-168682A828F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3BAC143-D50F-4099-A7BC-FBBD53233986}"/>
              </a:ext>
            </a:extLst>
          </p:cNvPr>
          <p:cNvSpPr>
            <a:spLocks noGrp="1"/>
          </p:cNvSpPr>
          <p:nvPr>
            <p:ph type="sldNum" sz="quarter" idx="12"/>
          </p:nvPr>
        </p:nvSpPr>
        <p:spPr/>
        <p:txBody>
          <a:bodyPr/>
          <a:lstStyle/>
          <a:p>
            <a:fld id="{B197D829-08D6-4962-A8F4-BC77C5D0DD1F}" type="slidenum">
              <a:rPr lang="en-AU" smtClean="0"/>
              <a:t>‹#›</a:t>
            </a:fld>
            <a:endParaRPr lang="en-AU"/>
          </a:p>
        </p:txBody>
      </p:sp>
    </p:spTree>
    <p:extLst>
      <p:ext uri="{BB962C8B-B14F-4D97-AF65-F5344CB8AC3E}">
        <p14:creationId xmlns:p14="http://schemas.microsoft.com/office/powerpoint/2010/main" val="83998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B87F6-9FFF-49E8-A386-8B98D040A6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70EF0B6-CD42-4F54-9D5F-176F48053D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7B51F-CC4E-43E7-817D-6C5D3188EA01}"/>
              </a:ext>
            </a:extLst>
          </p:cNvPr>
          <p:cNvSpPr>
            <a:spLocks noGrp="1"/>
          </p:cNvSpPr>
          <p:nvPr>
            <p:ph type="dt" sz="half" idx="10"/>
          </p:nvPr>
        </p:nvSpPr>
        <p:spPr/>
        <p:txBody>
          <a:bodyPr/>
          <a:lstStyle/>
          <a:p>
            <a:fld id="{78B409A0-9109-479E-8F55-D61B350C9F28}" type="datetimeFigureOut">
              <a:rPr lang="en-AU" smtClean="0"/>
              <a:t>21/02/2022</a:t>
            </a:fld>
            <a:endParaRPr lang="en-AU"/>
          </a:p>
        </p:txBody>
      </p:sp>
      <p:sp>
        <p:nvSpPr>
          <p:cNvPr id="5" name="Footer Placeholder 4">
            <a:extLst>
              <a:ext uri="{FF2B5EF4-FFF2-40B4-BE49-F238E27FC236}">
                <a16:creationId xmlns:a16="http://schemas.microsoft.com/office/drawing/2014/main" id="{8F023D86-4DD7-4FB6-8910-FA940DDDA0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3E0212-9BEB-4266-BF98-50F746A9AE9C}"/>
              </a:ext>
            </a:extLst>
          </p:cNvPr>
          <p:cNvSpPr>
            <a:spLocks noGrp="1"/>
          </p:cNvSpPr>
          <p:nvPr>
            <p:ph type="sldNum" sz="quarter" idx="12"/>
          </p:nvPr>
        </p:nvSpPr>
        <p:spPr/>
        <p:txBody>
          <a:bodyPr/>
          <a:lstStyle/>
          <a:p>
            <a:fld id="{B197D829-08D6-4962-A8F4-BC77C5D0DD1F}" type="slidenum">
              <a:rPr lang="en-AU" smtClean="0"/>
              <a:t>‹#›</a:t>
            </a:fld>
            <a:endParaRPr lang="en-AU"/>
          </a:p>
        </p:txBody>
      </p:sp>
    </p:spTree>
    <p:extLst>
      <p:ext uri="{BB962C8B-B14F-4D97-AF65-F5344CB8AC3E}">
        <p14:creationId xmlns:p14="http://schemas.microsoft.com/office/powerpoint/2010/main" val="253840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165E-5030-4668-9F21-0258DF7AC71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D45BDFF-905F-464C-BC59-3444EDE49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EE9D9A4-4354-404D-AE62-C34CCD5F45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77BCA9-7BCE-4EE1-9F75-B4D6AAE468B4}"/>
              </a:ext>
            </a:extLst>
          </p:cNvPr>
          <p:cNvSpPr>
            <a:spLocks noGrp="1"/>
          </p:cNvSpPr>
          <p:nvPr>
            <p:ph type="dt" sz="half" idx="10"/>
          </p:nvPr>
        </p:nvSpPr>
        <p:spPr/>
        <p:txBody>
          <a:bodyPr/>
          <a:lstStyle/>
          <a:p>
            <a:fld id="{78B409A0-9109-479E-8F55-D61B350C9F28}" type="datetimeFigureOut">
              <a:rPr lang="en-AU" smtClean="0"/>
              <a:t>21/02/2022</a:t>
            </a:fld>
            <a:endParaRPr lang="en-AU"/>
          </a:p>
        </p:txBody>
      </p:sp>
      <p:sp>
        <p:nvSpPr>
          <p:cNvPr id="6" name="Footer Placeholder 5">
            <a:extLst>
              <a:ext uri="{FF2B5EF4-FFF2-40B4-BE49-F238E27FC236}">
                <a16:creationId xmlns:a16="http://schemas.microsoft.com/office/drawing/2014/main" id="{ABF79B56-A564-4C76-98F5-B2C18AA5B19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BC452F1-E44C-4769-A517-C4FDFE6E701E}"/>
              </a:ext>
            </a:extLst>
          </p:cNvPr>
          <p:cNvSpPr>
            <a:spLocks noGrp="1"/>
          </p:cNvSpPr>
          <p:nvPr>
            <p:ph type="sldNum" sz="quarter" idx="12"/>
          </p:nvPr>
        </p:nvSpPr>
        <p:spPr/>
        <p:txBody>
          <a:bodyPr/>
          <a:lstStyle/>
          <a:p>
            <a:fld id="{B197D829-08D6-4962-A8F4-BC77C5D0DD1F}" type="slidenum">
              <a:rPr lang="en-AU" smtClean="0"/>
              <a:t>‹#›</a:t>
            </a:fld>
            <a:endParaRPr lang="en-AU"/>
          </a:p>
        </p:txBody>
      </p:sp>
    </p:spTree>
    <p:extLst>
      <p:ext uri="{BB962C8B-B14F-4D97-AF65-F5344CB8AC3E}">
        <p14:creationId xmlns:p14="http://schemas.microsoft.com/office/powerpoint/2010/main" val="344525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10DB-9AE9-4699-8AFB-A7CFCD16F39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33DF7EF-D03A-47B0-8FD1-FC83C52F18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F908B7-131F-4F5B-85A0-F3E4F63A7B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D0AC4FF-CE96-4645-A4EB-C98F597B8E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416EEE-5196-42FA-9AA8-FBC54A02C6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56690FB-928E-4A03-BF36-E213E0C3C474}"/>
              </a:ext>
            </a:extLst>
          </p:cNvPr>
          <p:cNvSpPr>
            <a:spLocks noGrp="1"/>
          </p:cNvSpPr>
          <p:nvPr>
            <p:ph type="dt" sz="half" idx="10"/>
          </p:nvPr>
        </p:nvSpPr>
        <p:spPr/>
        <p:txBody>
          <a:bodyPr/>
          <a:lstStyle/>
          <a:p>
            <a:fld id="{78B409A0-9109-479E-8F55-D61B350C9F28}" type="datetimeFigureOut">
              <a:rPr lang="en-AU" smtClean="0"/>
              <a:t>21/02/2022</a:t>
            </a:fld>
            <a:endParaRPr lang="en-AU"/>
          </a:p>
        </p:txBody>
      </p:sp>
      <p:sp>
        <p:nvSpPr>
          <p:cNvPr id="8" name="Footer Placeholder 7">
            <a:extLst>
              <a:ext uri="{FF2B5EF4-FFF2-40B4-BE49-F238E27FC236}">
                <a16:creationId xmlns:a16="http://schemas.microsoft.com/office/drawing/2014/main" id="{682A4697-4906-49D5-829C-B7EA7211AD3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5DA2901-F320-4725-B2E7-E979E157DA7C}"/>
              </a:ext>
            </a:extLst>
          </p:cNvPr>
          <p:cNvSpPr>
            <a:spLocks noGrp="1"/>
          </p:cNvSpPr>
          <p:nvPr>
            <p:ph type="sldNum" sz="quarter" idx="12"/>
          </p:nvPr>
        </p:nvSpPr>
        <p:spPr/>
        <p:txBody>
          <a:bodyPr/>
          <a:lstStyle/>
          <a:p>
            <a:fld id="{B197D829-08D6-4962-A8F4-BC77C5D0DD1F}" type="slidenum">
              <a:rPr lang="en-AU" smtClean="0"/>
              <a:t>‹#›</a:t>
            </a:fld>
            <a:endParaRPr lang="en-AU"/>
          </a:p>
        </p:txBody>
      </p:sp>
    </p:spTree>
    <p:extLst>
      <p:ext uri="{BB962C8B-B14F-4D97-AF65-F5344CB8AC3E}">
        <p14:creationId xmlns:p14="http://schemas.microsoft.com/office/powerpoint/2010/main" val="244792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91B8-C9A3-45D9-B51A-7BB23A2D281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EF03B80-6E1F-4143-BCC5-ED0010D834A5}"/>
              </a:ext>
            </a:extLst>
          </p:cNvPr>
          <p:cNvSpPr>
            <a:spLocks noGrp="1"/>
          </p:cNvSpPr>
          <p:nvPr>
            <p:ph type="dt" sz="half" idx="10"/>
          </p:nvPr>
        </p:nvSpPr>
        <p:spPr/>
        <p:txBody>
          <a:bodyPr/>
          <a:lstStyle/>
          <a:p>
            <a:fld id="{78B409A0-9109-479E-8F55-D61B350C9F28}" type="datetimeFigureOut">
              <a:rPr lang="en-AU" smtClean="0"/>
              <a:t>21/02/2022</a:t>
            </a:fld>
            <a:endParaRPr lang="en-AU"/>
          </a:p>
        </p:txBody>
      </p:sp>
      <p:sp>
        <p:nvSpPr>
          <p:cNvPr id="4" name="Footer Placeholder 3">
            <a:extLst>
              <a:ext uri="{FF2B5EF4-FFF2-40B4-BE49-F238E27FC236}">
                <a16:creationId xmlns:a16="http://schemas.microsoft.com/office/drawing/2014/main" id="{8E7D5BC2-4FA3-495F-BD47-5ED9E1E6AB2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0824514-77F1-4BFD-AD9E-7DC395842D2C}"/>
              </a:ext>
            </a:extLst>
          </p:cNvPr>
          <p:cNvSpPr>
            <a:spLocks noGrp="1"/>
          </p:cNvSpPr>
          <p:nvPr>
            <p:ph type="sldNum" sz="quarter" idx="12"/>
          </p:nvPr>
        </p:nvSpPr>
        <p:spPr/>
        <p:txBody>
          <a:bodyPr/>
          <a:lstStyle/>
          <a:p>
            <a:fld id="{B197D829-08D6-4962-A8F4-BC77C5D0DD1F}" type="slidenum">
              <a:rPr lang="en-AU" smtClean="0"/>
              <a:t>‹#›</a:t>
            </a:fld>
            <a:endParaRPr lang="en-AU"/>
          </a:p>
        </p:txBody>
      </p:sp>
    </p:spTree>
    <p:extLst>
      <p:ext uri="{BB962C8B-B14F-4D97-AF65-F5344CB8AC3E}">
        <p14:creationId xmlns:p14="http://schemas.microsoft.com/office/powerpoint/2010/main" val="13550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78D68-19FE-4EAF-8171-8D7B0CDE76DB}"/>
              </a:ext>
            </a:extLst>
          </p:cNvPr>
          <p:cNvSpPr>
            <a:spLocks noGrp="1"/>
          </p:cNvSpPr>
          <p:nvPr>
            <p:ph type="dt" sz="half" idx="10"/>
          </p:nvPr>
        </p:nvSpPr>
        <p:spPr/>
        <p:txBody>
          <a:bodyPr/>
          <a:lstStyle/>
          <a:p>
            <a:fld id="{78B409A0-9109-479E-8F55-D61B350C9F28}" type="datetimeFigureOut">
              <a:rPr lang="en-AU" smtClean="0"/>
              <a:t>21/02/2022</a:t>
            </a:fld>
            <a:endParaRPr lang="en-AU"/>
          </a:p>
        </p:txBody>
      </p:sp>
      <p:sp>
        <p:nvSpPr>
          <p:cNvPr id="3" name="Footer Placeholder 2">
            <a:extLst>
              <a:ext uri="{FF2B5EF4-FFF2-40B4-BE49-F238E27FC236}">
                <a16:creationId xmlns:a16="http://schemas.microsoft.com/office/drawing/2014/main" id="{243F3824-B726-4AB1-882D-A0E8A143026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B9316AA-85F3-496D-B7F5-F0EFBB902C51}"/>
              </a:ext>
            </a:extLst>
          </p:cNvPr>
          <p:cNvSpPr>
            <a:spLocks noGrp="1"/>
          </p:cNvSpPr>
          <p:nvPr>
            <p:ph type="sldNum" sz="quarter" idx="12"/>
          </p:nvPr>
        </p:nvSpPr>
        <p:spPr/>
        <p:txBody>
          <a:bodyPr/>
          <a:lstStyle/>
          <a:p>
            <a:fld id="{B197D829-08D6-4962-A8F4-BC77C5D0DD1F}" type="slidenum">
              <a:rPr lang="en-AU" smtClean="0"/>
              <a:t>‹#›</a:t>
            </a:fld>
            <a:endParaRPr lang="en-AU"/>
          </a:p>
        </p:txBody>
      </p:sp>
    </p:spTree>
    <p:extLst>
      <p:ext uri="{BB962C8B-B14F-4D97-AF65-F5344CB8AC3E}">
        <p14:creationId xmlns:p14="http://schemas.microsoft.com/office/powerpoint/2010/main" val="422159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5058-0428-44EE-B103-711C709F4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FAD67A8-1D57-471F-B74F-37D27EA70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983D120-602D-4C98-A85B-44EA24D86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697AE6-B111-457E-A4EE-E39276BFD1E0}"/>
              </a:ext>
            </a:extLst>
          </p:cNvPr>
          <p:cNvSpPr>
            <a:spLocks noGrp="1"/>
          </p:cNvSpPr>
          <p:nvPr>
            <p:ph type="dt" sz="half" idx="10"/>
          </p:nvPr>
        </p:nvSpPr>
        <p:spPr/>
        <p:txBody>
          <a:bodyPr/>
          <a:lstStyle/>
          <a:p>
            <a:fld id="{78B409A0-9109-479E-8F55-D61B350C9F28}" type="datetimeFigureOut">
              <a:rPr lang="en-AU" smtClean="0"/>
              <a:t>21/02/2022</a:t>
            </a:fld>
            <a:endParaRPr lang="en-AU"/>
          </a:p>
        </p:txBody>
      </p:sp>
      <p:sp>
        <p:nvSpPr>
          <p:cNvPr id="6" name="Footer Placeholder 5">
            <a:extLst>
              <a:ext uri="{FF2B5EF4-FFF2-40B4-BE49-F238E27FC236}">
                <a16:creationId xmlns:a16="http://schemas.microsoft.com/office/drawing/2014/main" id="{6F4518D7-919E-47E3-AED0-0AEF74606AC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9F25F9B-9D36-4F5C-ADF6-463B0CD97DB8}"/>
              </a:ext>
            </a:extLst>
          </p:cNvPr>
          <p:cNvSpPr>
            <a:spLocks noGrp="1"/>
          </p:cNvSpPr>
          <p:nvPr>
            <p:ph type="sldNum" sz="quarter" idx="12"/>
          </p:nvPr>
        </p:nvSpPr>
        <p:spPr/>
        <p:txBody>
          <a:bodyPr/>
          <a:lstStyle/>
          <a:p>
            <a:fld id="{B197D829-08D6-4962-A8F4-BC77C5D0DD1F}" type="slidenum">
              <a:rPr lang="en-AU" smtClean="0"/>
              <a:t>‹#›</a:t>
            </a:fld>
            <a:endParaRPr lang="en-AU"/>
          </a:p>
        </p:txBody>
      </p:sp>
    </p:spTree>
    <p:extLst>
      <p:ext uri="{BB962C8B-B14F-4D97-AF65-F5344CB8AC3E}">
        <p14:creationId xmlns:p14="http://schemas.microsoft.com/office/powerpoint/2010/main" val="70920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181B-1B30-42F5-BA8A-EB274826B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8D4B1FD-7C22-4A15-950C-80BB7417A2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91BD4BD-605A-494E-BF3D-5A040426B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CBFFE-B3C0-44B4-97C1-1E770469D7D3}"/>
              </a:ext>
            </a:extLst>
          </p:cNvPr>
          <p:cNvSpPr>
            <a:spLocks noGrp="1"/>
          </p:cNvSpPr>
          <p:nvPr>
            <p:ph type="dt" sz="half" idx="10"/>
          </p:nvPr>
        </p:nvSpPr>
        <p:spPr/>
        <p:txBody>
          <a:bodyPr/>
          <a:lstStyle/>
          <a:p>
            <a:fld id="{78B409A0-9109-479E-8F55-D61B350C9F28}" type="datetimeFigureOut">
              <a:rPr lang="en-AU" smtClean="0"/>
              <a:t>21/02/2022</a:t>
            </a:fld>
            <a:endParaRPr lang="en-AU"/>
          </a:p>
        </p:txBody>
      </p:sp>
      <p:sp>
        <p:nvSpPr>
          <p:cNvPr id="6" name="Footer Placeholder 5">
            <a:extLst>
              <a:ext uri="{FF2B5EF4-FFF2-40B4-BE49-F238E27FC236}">
                <a16:creationId xmlns:a16="http://schemas.microsoft.com/office/drawing/2014/main" id="{CA9A1F53-1659-47C5-AF84-A78E53CDDD4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4A34991-98A0-4393-9FC2-E23E47788C3F}"/>
              </a:ext>
            </a:extLst>
          </p:cNvPr>
          <p:cNvSpPr>
            <a:spLocks noGrp="1"/>
          </p:cNvSpPr>
          <p:nvPr>
            <p:ph type="sldNum" sz="quarter" idx="12"/>
          </p:nvPr>
        </p:nvSpPr>
        <p:spPr/>
        <p:txBody>
          <a:bodyPr/>
          <a:lstStyle/>
          <a:p>
            <a:fld id="{B197D829-08D6-4962-A8F4-BC77C5D0DD1F}" type="slidenum">
              <a:rPr lang="en-AU" smtClean="0"/>
              <a:t>‹#›</a:t>
            </a:fld>
            <a:endParaRPr lang="en-AU"/>
          </a:p>
        </p:txBody>
      </p:sp>
    </p:spTree>
    <p:extLst>
      <p:ext uri="{BB962C8B-B14F-4D97-AF65-F5344CB8AC3E}">
        <p14:creationId xmlns:p14="http://schemas.microsoft.com/office/powerpoint/2010/main" val="66871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B5AA7-F856-408D-A09B-5A8277E81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5788FF9-A65D-4F89-A0EC-ACDD39D18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6093F6D-E15D-407A-BDAF-A4B4C5BED0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409A0-9109-479E-8F55-D61B350C9F28}" type="datetimeFigureOut">
              <a:rPr lang="en-AU" smtClean="0"/>
              <a:t>21/02/2022</a:t>
            </a:fld>
            <a:endParaRPr lang="en-AU"/>
          </a:p>
        </p:txBody>
      </p:sp>
      <p:sp>
        <p:nvSpPr>
          <p:cNvPr id="5" name="Footer Placeholder 4">
            <a:extLst>
              <a:ext uri="{FF2B5EF4-FFF2-40B4-BE49-F238E27FC236}">
                <a16:creationId xmlns:a16="http://schemas.microsoft.com/office/drawing/2014/main" id="{2D14B0BA-150E-4F4F-BEB8-CBF681517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5EDCEBE-EC41-41B7-A7B0-F4BCBD0AF3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7D829-08D6-4962-A8F4-BC77C5D0DD1F}" type="slidenum">
              <a:rPr lang="en-AU" smtClean="0"/>
              <a:t>‹#›</a:t>
            </a:fld>
            <a:endParaRPr lang="en-AU"/>
          </a:p>
        </p:txBody>
      </p:sp>
    </p:spTree>
    <p:extLst>
      <p:ext uri="{BB962C8B-B14F-4D97-AF65-F5344CB8AC3E}">
        <p14:creationId xmlns:p14="http://schemas.microsoft.com/office/powerpoint/2010/main" val="2548259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65A738-278E-4514-B905-1E77EF0E949B}"/>
              </a:ext>
            </a:extLst>
          </p:cNvPr>
          <p:cNvSpPr/>
          <p:nvPr/>
        </p:nvSpPr>
        <p:spPr>
          <a:xfrm>
            <a:off x="0" y="1214438"/>
            <a:ext cx="12192000" cy="1633537"/>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783E3B5-29A0-4120-9349-6D8BC6352087}"/>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3D0E2E3-D318-4B91-8EBE-F4F692C99C79}"/>
              </a:ext>
            </a:extLst>
          </p:cNvPr>
          <p:cNvSpPr>
            <a:spLocks noGrp="1"/>
          </p:cNvSpPr>
          <p:nvPr>
            <p:ph type="ctrTitle"/>
          </p:nvPr>
        </p:nvSpPr>
        <p:spPr>
          <a:xfrm>
            <a:off x="-2" y="1496792"/>
            <a:ext cx="12191999" cy="1319212"/>
          </a:xfrm>
        </p:spPr>
        <p:txBody>
          <a:bodyPr>
            <a:normAutofit fontScale="90000"/>
          </a:bodyPr>
          <a:lstStyle/>
          <a:p>
            <a:r>
              <a:rPr lang="en-AU" b="1" dirty="0">
                <a:solidFill>
                  <a:srgbClr val="D8C600"/>
                </a:solidFill>
              </a:rPr>
              <a:t>Joey Soccer 2022</a:t>
            </a:r>
            <a:br>
              <a:rPr lang="en-AU" dirty="0">
                <a:solidFill>
                  <a:srgbClr val="D8C600"/>
                </a:solidFill>
              </a:rPr>
            </a:br>
            <a:r>
              <a:rPr lang="en-AU" dirty="0">
                <a:solidFill>
                  <a:srgbClr val="D8C600"/>
                </a:solidFill>
              </a:rPr>
              <a:t>Handbook for coaches</a:t>
            </a:r>
          </a:p>
        </p:txBody>
      </p:sp>
      <p:pic>
        <p:nvPicPr>
          <p:cNvPr id="2050" name="Picture 2" descr="Masters (35+) — UWA-Nedlands Football Club">
            <a:extLst>
              <a:ext uri="{FF2B5EF4-FFF2-40B4-BE49-F238E27FC236}">
                <a16:creationId xmlns:a16="http://schemas.microsoft.com/office/drawing/2014/main" id="{83B37933-075C-4E90-960A-9D0943D4A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841CE2D-1977-48B5-9E22-2B772ECD362C}"/>
              </a:ext>
            </a:extLst>
          </p:cNvPr>
          <p:cNvPicPr>
            <a:picLocks noChangeAspect="1"/>
          </p:cNvPicPr>
          <p:nvPr/>
        </p:nvPicPr>
        <p:blipFill>
          <a:blip r:embed="rId3"/>
          <a:stretch>
            <a:fillRect/>
          </a:stretch>
        </p:blipFill>
        <p:spPr>
          <a:xfrm>
            <a:off x="4689229" y="3042038"/>
            <a:ext cx="2813538" cy="2743200"/>
          </a:xfrm>
          <a:prstGeom prst="rect">
            <a:avLst/>
          </a:prstGeom>
        </p:spPr>
      </p:pic>
      <p:pic>
        <p:nvPicPr>
          <p:cNvPr id="2052" name="Picture 4">
            <a:extLst>
              <a:ext uri="{FF2B5EF4-FFF2-40B4-BE49-F238E27FC236}">
                <a16:creationId xmlns:a16="http://schemas.microsoft.com/office/drawing/2014/main" id="{A49E20FC-D875-4CCF-976A-CCADBA846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5369607"/>
            <a:ext cx="1452562" cy="11010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2095ED0-9780-4C49-9412-A2B49FA49D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2087" y="5532778"/>
            <a:ext cx="2905125" cy="7747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58BD052-640B-4C59-8932-D80F39640A4C}"/>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6392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7: duration 8-10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sp>
        <p:nvSpPr>
          <p:cNvPr id="6" name="TextBox 5">
            <a:extLst>
              <a:ext uri="{FF2B5EF4-FFF2-40B4-BE49-F238E27FC236}">
                <a16:creationId xmlns:a16="http://schemas.microsoft.com/office/drawing/2014/main" id="{369FB911-256C-4631-ADF8-83B2C61BF3B2}"/>
              </a:ext>
            </a:extLst>
          </p:cNvPr>
          <p:cNvSpPr txBox="1"/>
          <p:nvPr/>
        </p:nvSpPr>
        <p:spPr>
          <a:xfrm>
            <a:off x="339633" y="2470488"/>
            <a:ext cx="6932024" cy="3970318"/>
          </a:xfrm>
          <a:prstGeom prst="rect">
            <a:avLst/>
          </a:prstGeom>
          <a:noFill/>
        </p:spPr>
        <p:txBody>
          <a:bodyPr wrap="square" rtlCol="0">
            <a:spAutoFit/>
          </a:bodyPr>
          <a:lstStyle/>
          <a:p>
            <a:r>
              <a:rPr lang="en-AU" sz="1400" b="1" dirty="0">
                <a:solidFill>
                  <a:schemeClr val="tx1">
                    <a:lumMod val="50000"/>
                    <a:lumOff val="50000"/>
                  </a:schemeClr>
                </a:solidFill>
              </a:rPr>
              <a:t>Objective</a:t>
            </a:r>
          </a:p>
          <a:p>
            <a:r>
              <a:rPr lang="en-AU" sz="1400" dirty="0">
                <a:solidFill>
                  <a:schemeClr val="tx1">
                    <a:lumMod val="50000"/>
                    <a:lumOff val="50000"/>
                  </a:schemeClr>
                </a:solidFill>
              </a:rPr>
              <a:t>Ball mastery, running with the ball and reaction speed</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Mark out a square appropriate for the level of the players. Position lines of 4 cones and a small pole gate (or mini-goals) in each corner. For this practice, two players are waiting by the central cone with a ball. They wait for the coach to call out 2 colours. </a:t>
            </a:r>
          </a:p>
          <a:p>
            <a:endParaRPr lang="en-AU" sz="1400" dirty="0">
              <a:solidFill>
                <a:schemeClr val="tx1">
                  <a:lumMod val="50000"/>
                  <a:lumOff val="50000"/>
                </a:schemeClr>
              </a:solidFill>
            </a:endParaRPr>
          </a:p>
          <a:p>
            <a:r>
              <a:rPr lang="en-AU" sz="1400" dirty="0">
                <a:solidFill>
                  <a:schemeClr val="tx1">
                    <a:lumMod val="50000"/>
                    <a:lumOff val="50000"/>
                  </a:schemeClr>
                </a:solidFill>
              </a:rPr>
              <a:t>As soon as the coach calls out 2 colours (e.g. ‘yellow or blue’), the players must dribble the ball towards the corner of one of those colours, slalom through the 4 cones and then pass the ball in between the poles (or mini-goals) to score. </a:t>
            </a:r>
          </a:p>
          <a:p>
            <a:endParaRPr lang="en-AU" sz="1400" dirty="0">
              <a:solidFill>
                <a:schemeClr val="tx1">
                  <a:lumMod val="50000"/>
                  <a:lumOff val="50000"/>
                </a:schemeClr>
              </a:solidFill>
            </a:endParaRPr>
          </a:p>
          <a:p>
            <a:r>
              <a:rPr lang="en-AU" sz="1400" dirty="0">
                <a:solidFill>
                  <a:schemeClr val="tx1">
                    <a:lumMod val="50000"/>
                    <a:lumOff val="50000"/>
                  </a:schemeClr>
                </a:solidFill>
              </a:rPr>
              <a:t>Only the player that scores first gets a point. </a:t>
            </a:r>
          </a:p>
          <a:p>
            <a:endParaRPr lang="en-AU" sz="1400" dirty="0">
              <a:solidFill>
                <a:schemeClr val="tx1">
                  <a:lumMod val="50000"/>
                  <a:lumOff val="50000"/>
                </a:schemeClr>
              </a:solidFill>
            </a:endParaRPr>
          </a:p>
          <a:p>
            <a:r>
              <a:rPr lang="en-AU" sz="1400" b="1" dirty="0">
                <a:solidFill>
                  <a:schemeClr val="tx1">
                    <a:lumMod val="50000"/>
                    <a:lumOff val="50000"/>
                  </a:schemeClr>
                </a:solidFill>
              </a:rPr>
              <a:t>Variations</a:t>
            </a:r>
          </a:p>
          <a:p>
            <a:pPr marL="285750" indent="-285750">
              <a:buFont typeface="Arial" panose="020B0604020202020204" pitchFamily="34" charset="0"/>
              <a:buChar char="•"/>
            </a:pPr>
            <a:r>
              <a:rPr lang="en-AU" sz="1400" dirty="0">
                <a:solidFill>
                  <a:schemeClr val="tx1">
                    <a:lumMod val="50000"/>
                    <a:lumOff val="50000"/>
                  </a:schemeClr>
                </a:solidFill>
              </a:rPr>
              <a:t>Call out 1 colour, and the players compete to try and score in the same goal</a:t>
            </a:r>
          </a:p>
          <a:p>
            <a:pPr marL="285750" indent="-285750">
              <a:buFont typeface="Arial" panose="020B0604020202020204" pitchFamily="34" charset="0"/>
              <a:buChar char="•"/>
            </a:pPr>
            <a:r>
              <a:rPr lang="en-AU" sz="1400" dirty="0">
                <a:solidFill>
                  <a:schemeClr val="tx1">
                    <a:lumMod val="50000"/>
                    <a:lumOff val="50000"/>
                  </a:schemeClr>
                </a:solidFill>
              </a:rPr>
              <a:t>Have 4 players and call out 2 colours</a:t>
            </a:r>
          </a:p>
          <a:p>
            <a:pPr marL="285750" indent="-285750">
              <a:buFont typeface="Arial" panose="020B0604020202020204" pitchFamily="34" charset="0"/>
              <a:buChar char="•"/>
            </a:pPr>
            <a:r>
              <a:rPr lang="en-AU" sz="1400" dirty="0">
                <a:solidFill>
                  <a:schemeClr val="tx1">
                    <a:lumMod val="50000"/>
                    <a:lumOff val="50000"/>
                  </a:schemeClr>
                </a:solidFill>
              </a:rPr>
              <a:t>Have 4 players who race to complete all 4 corners consecutively </a:t>
            </a:r>
          </a:p>
        </p:txBody>
      </p:sp>
      <p:pic>
        <p:nvPicPr>
          <p:cNvPr id="3" name="Picture 2">
            <a:extLst>
              <a:ext uri="{FF2B5EF4-FFF2-40B4-BE49-F238E27FC236}">
                <a16:creationId xmlns:a16="http://schemas.microsoft.com/office/drawing/2014/main" id="{EAE093A9-3E8F-4677-A107-14C16E6CFC44}"/>
              </a:ext>
            </a:extLst>
          </p:cNvPr>
          <p:cNvPicPr>
            <a:picLocks noChangeAspect="1"/>
          </p:cNvPicPr>
          <p:nvPr/>
        </p:nvPicPr>
        <p:blipFill>
          <a:blip r:embed="rId4"/>
          <a:stretch>
            <a:fillRect/>
          </a:stretch>
        </p:blipFill>
        <p:spPr>
          <a:xfrm>
            <a:off x="7458609" y="2358457"/>
            <a:ext cx="4633106" cy="3122022"/>
          </a:xfrm>
          <a:prstGeom prst="rect">
            <a:avLst/>
          </a:prstGeom>
        </p:spPr>
      </p:pic>
    </p:spTree>
    <p:extLst>
      <p:ext uri="{BB962C8B-B14F-4D97-AF65-F5344CB8AC3E}">
        <p14:creationId xmlns:p14="http://schemas.microsoft.com/office/powerpoint/2010/main" val="26128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8: duration 8-10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pic>
        <p:nvPicPr>
          <p:cNvPr id="2" name="Picture 1">
            <a:extLst>
              <a:ext uri="{FF2B5EF4-FFF2-40B4-BE49-F238E27FC236}">
                <a16:creationId xmlns:a16="http://schemas.microsoft.com/office/drawing/2014/main" id="{C25EE9B5-31C3-4184-85E9-825FE8287DC9}"/>
              </a:ext>
            </a:extLst>
          </p:cNvPr>
          <p:cNvPicPr>
            <a:picLocks noChangeAspect="1"/>
          </p:cNvPicPr>
          <p:nvPr/>
        </p:nvPicPr>
        <p:blipFill>
          <a:blip r:embed="rId4"/>
          <a:stretch>
            <a:fillRect/>
          </a:stretch>
        </p:blipFill>
        <p:spPr>
          <a:xfrm>
            <a:off x="7414522" y="2366169"/>
            <a:ext cx="4572690" cy="3277392"/>
          </a:xfrm>
          <a:prstGeom prst="rect">
            <a:avLst/>
          </a:prstGeom>
        </p:spPr>
      </p:pic>
      <p:sp>
        <p:nvSpPr>
          <p:cNvPr id="15" name="TextBox 14">
            <a:extLst>
              <a:ext uri="{FF2B5EF4-FFF2-40B4-BE49-F238E27FC236}">
                <a16:creationId xmlns:a16="http://schemas.microsoft.com/office/drawing/2014/main" id="{915AE12C-E26C-4D98-82F4-800232A36CC1}"/>
              </a:ext>
            </a:extLst>
          </p:cNvPr>
          <p:cNvSpPr txBox="1"/>
          <p:nvPr/>
        </p:nvSpPr>
        <p:spPr>
          <a:xfrm>
            <a:off x="339633" y="2470488"/>
            <a:ext cx="6932024" cy="3970318"/>
          </a:xfrm>
          <a:prstGeom prst="rect">
            <a:avLst/>
          </a:prstGeom>
          <a:noFill/>
        </p:spPr>
        <p:txBody>
          <a:bodyPr wrap="square" rtlCol="0">
            <a:spAutoFit/>
          </a:bodyPr>
          <a:lstStyle/>
          <a:p>
            <a:r>
              <a:rPr lang="en-AU" sz="1400" b="1" dirty="0">
                <a:solidFill>
                  <a:schemeClr val="tx1">
                    <a:lumMod val="50000"/>
                    <a:lumOff val="50000"/>
                  </a:schemeClr>
                </a:solidFill>
              </a:rPr>
              <a:t>Objective</a:t>
            </a:r>
          </a:p>
          <a:p>
            <a:r>
              <a:rPr lang="en-AU" sz="1400" dirty="0">
                <a:solidFill>
                  <a:schemeClr val="tx1">
                    <a:lumMod val="50000"/>
                    <a:lumOff val="50000"/>
                  </a:schemeClr>
                </a:solidFill>
              </a:rPr>
              <a:t>Dribbling against a front-on defender with changes of direction and different techniques.</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In a 10 x 20m area, mark two end zones and a cone gate in the centre which is defended by 1 player. On each side, there are 2 or more players with a ball.</a:t>
            </a:r>
          </a:p>
          <a:p>
            <a:endParaRPr lang="en-AU" sz="1400" dirty="0">
              <a:solidFill>
                <a:schemeClr val="tx1">
                  <a:lumMod val="50000"/>
                  <a:lumOff val="50000"/>
                </a:schemeClr>
              </a:solidFill>
            </a:endParaRPr>
          </a:p>
          <a:p>
            <a:r>
              <a:rPr lang="en-AU" sz="1400" dirty="0">
                <a:solidFill>
                  <a:schemeClr val="tx1">
                    <a:lumMod val="50000"/>
                    <a:lumOff val="50000"/>
                  </a:schemeClr>
                </a:solidFill>
              </a:rPr>
              <a:t>The aim is to run with the ball from one end zone to the other by using a move to beat a defender and dribble through the central cone gate.</a:t>
            </a:r>
          </a:p>
          <a:p>
            <a:endParaRPr lang="en-AU" sz="1400" dirty="0">
              <a:solidFill>
                <a:schemeClr val="tx1">
                  <a:lumMod val="50000"/>
                  <a:lumOff val="50000"/>
                </a:schemeClr>
              </a:solidFill>
            </a:endParaRPr>
          </a:p>
          <a:p>
            <a:r>
              <a:rPr lang="en-AU" sz="1400" dirty="0">
                <a:solidFill>
                  <a:schemeClr val="tx1">
                    <a:lumMod val="50000"/>
                    <a:lumOff val="50000"/>
                  </a:schemeClr>
                </a:solidFill>
              </a:rPr>
              <a:t>The players continue to go from one end to the other through the cone gat if the defender wins the balls or kicks the ball out of the area, he switches roles with the player who lost the ball.  </a:t>
            </a:r>
          </a:p>
          <a:p>
            <a:endParaRPr lang="en-AU" sz="1400" dirty="0">
              <a:solidFill>
                <a:schemeClr val="tx1">
                  <a:lumMod val="50000"/>
                  <a:lumOff val="50000"/>
                </a:schemeClr>
              </a:solidFill>
            </a:endParaRPr>
          </a:p>
          <a:p>
            <a:r>
              <a:rPr lang="en-AU" sz="1400" b="1" dirty="0">
                <a:solidFill>
                  <a:schemeClr val="tx1">
                    <a:lumMod val="50000"/>
                    <a:lumOff val="50000"/>
                  </a:schemeClr>
                </a:solidFill>
              </a:rPr>
              <a:t>Progressions</a:t>
            </a:r>
          </a:p>
          <a:p>
            <a:pPr marL="285750" indent="-285750">
              <a:buFont typeface="Arial" panose="020B0604020202020204" pitchFamily="34" charset="0"/>
              <a:buChar char="•"/>
            </a:pPr>
            <a:r>
              <a:rPr lang="en-AU" sz="1400" dirty="0">
                <a:solidFill>
                  <a:schemeClr val="tx1">
                    <a:lumMod val="50000"/>
                    <a:lumOff val="50000"/>
                  </a:schemeClr>
                </a:solidFill>
              </a:rPr>
              <a:t>Reduce the size of the cone gate to increase the difficulty</a:t>
            </a:r>
          </a:p>
          <a:p>
            <a:pPr marL="285750" indent="-285750">
              <a:buFont typeface="Arial" panose="020B0604020202020204" pitchFamily="34" charset="0"/>
              <a:buChar char="•"/>
            </a:pPr>
            <a:r>
              <a:rPr lang="en-AU" sz="1400" dirty="0">
                <a:solidFill>
                  <a:schemeClr val="tx1">
                    <a:lumMod val="50000"/>
                    <a:lumOff val="50000"/>
                  </a:schemeClr>
                </a:solidFill>
              </a:rPr>
              <a:t>Add a second defender to trying to win the ball</a:t>
            </a:r>
          </a:p>
          <a:p>
            <a:pPr marL="285750" indent="-285750">
              <a:buFont typeface="Arial" panose="020B0604020202020204" pitchFamily="34" charset="0"/>
              <a:buChar char="•"/>
            </a:pPr>
            <a:r>
              <a:rPr lang="en-AU" sz="1400" dirty="0">
                <a:solidFill>
                  <a:schemeClr val="tx1">
                    <a:lumMod val="50000"/>
                    <a:lumOff val="50000"/>
                  </a:schemeClr>
                </a:solidFill>
              </a:rPr>
              <a:t>Perform all dribbling moves with the weaker foot. </a:t>
            </a:r>
          </a:p>
        </p:txBody>
      </p:sp>
    </p:spTree>
    <p:extLst>
      <p:ext uri="{BB962C8B-B14F-4D97-AF65-F5344CB8AC3E}">
        <p14:creationId xmlns:p14="http://schemas.microsoft.com/office/powerpoint/2010/main" val="382927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9: duration 8-10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pic>
        <p:nvPicPr>
          <p:cNvPr id="3" name="Picture 2">
            <a:extLst>
              <a:ext uri="{FF2B5EF4-FFF2-40B4-BE49-F238E27FC236}">
                <a16:creationId xmlns:a16="http://schemas.microsoft.com/office/drawing/2014/main" id="{54F27013-6DC9-4944-A30C-894D14B6D329}"/>
              </a:ext>
            </a:extLst>
          </p:cNvPr>
          <p:cNvPicPr>
            <a:picLocks noChangeAspect="1"/>
          </p:cNvPicPr>
          <p:nvPr/>
        </p:nvPicPr>
        <p:blipFill>
          <a:blip r:embed="rId4"/>
          <a:stretch>
            <a:fillRect/>
          </a:stretch>
        </p:blipFill>
        <p:spPr>
          <a:xfrm>
            <a:off x="7047537" y="2373680"/>
            <a:ext cx="4939675" cy="2942788"/>
          </a:xfrm>
          <a:prstGeom prst="rect">
            <a:avLst/>
          </a:prstGeom>
        </p:spPr>
      </p:pic>
      <p:sp>
        <p:nvSpPr>
          <p:cNvPr id="15" name="TextBox 14">
            <a:extLst>
              <a:ext uri="{FF2B5EF4-FFF2-40B4-BE49-F238E27FC236}">
                <a16:creationId xmlns:a16="http://schemas.microsoft.com/office/drawing/2014/main" id="{A2DF73F7-AC30-41BD-A1CE-80ED8CDFA182}"/>
              </a:ext>
            </a:extLst>
          </p:cNvPr>
          <p:cNvSpPr txBox="1"/>
          <p:nvPr/>
        </p:nvSpPr>
        <p:spPr>
          <a:xfrm>
            <a:off x="339633" y="2470488"/>
            <a:ext cx="6707904" cy="3970318"/>
          </a:xfrm>
          <a:prstGeom prst="rect">
            <a:avLst/>
          </a:prstGeom>
          <a:noFill/>
        </p:spPr>
        <p:txBody>
          <a:bodyPr wrap="square" rtlCol="0">
            <a:spAutoFit/>
          </a:bodyPr>
          <a:lstStyle/>
          <a:p>
            <a:r>
              <a:rPr lang="en-AU" sz="1400" b="1" dirty="0">
                <a:solidFill>
                  <a:schemeClr val="tx1">
                    <a:lumMod val="50000"/>
                    <a:lumOff val="50000"/>
                  </a:schemeClr>
                </a:solidFill>
              </a:rPr>
              <a:t>Objective</a:t>
            </a:r>
          </a:p>
          <a:p>
            <a:r>
              <a:rPr lang="en-AU" sz="1400" dirty="0">
                <a:solidFill>
                  <a:schemeClr val="tx1">
                    <a:lumMod val="50000"/>
                    <a:lumOff val="50000"/>
                  </a:schemeClr>
                </a:solidFill>
              </a:rPr>
              <a:t>Accurate dribbling moves with the weaker foot.</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In a 20m square, have an even number of players and several cone gates (adjust the size-dependent on player numbers). The group splits in a defending team (red) and an attacking team (white). The red players start with a ball, and the white players defend the cone gates.</a:t>
            </a:r>
          </a:p>
          <a:p>
            <a:endParaRPr lang="en-AU" sz="1400" dirty="0">
              <a:solidFill>
                <a:schemeClr val="tx1">
                  <a:lumMod val="50000"/>
                  <a:lumOff val="50000"/>
                </a:schemeClr>
              </a:solidFill>
            </a:endParaRPr>
          </a:p>
          <a:p>
            <a:r>
              <a:rPr lang="en-AU" sz="1400" dirty="0">
                <a:solidFill>
                  <a:schemeClr val="tx1">
                    <a:lumMod val="50000"/>
                    <a:lumOff val="50000"/>
                  </a:schemeClr>
                </a:solidFill>
              </a:rPr>
              <a:t>The aim is to approach a defender and dribble past them, then dribble through a cone gate. Each time this happens, they score 1 point for their team.</a:t>
            </a:r>
          </a:p>
          <a:p>
            <a:endParaRPr lang="en-AU" sz="1400" dirty="0">
              <a:solidFill>
                <a:schemeClr val="tx1">
                  <a:lumMod val="50000"/>
                  <a:lumOff val="50000"/>
                </a:schemeClr>
              </a:solidFill>
            </a:endParaRPr>
          </a:p>
          <a:p>
            <a:r>
              <a:rPr lang="en-AU" sz="1400" dirty="0">
                <a:solidFill>
                  <a:schemeClr val="tx1">
                    <a:lumMod val="50000"/>
                    <a:lumOff val="50000"/>
                  </a:schemeClr>
                </a:solidFill>
              </a:rPr>
              <a:t>If a defender wins the ball, they score 1 point and switch roles with the attacking player. </a:t>
            </a:r>
          </a:p>
          <a:p>
            <a:endParaRPr lang="en-AU" sz="1400" dirty="0">
              <a:solidFill>
                <a:schemeClr val="tx1">
                  <a:lumMod val="50000"/>
                  <a:lumOff val="50000"/>
                </a:schemeClr>
              </a:solidFill>
            </a:endParaRPr>
          </a:p>
          <a:p>
            <a:r>
              <a:rPr lang="en-AU" sz="1400" b="1" dirty="0">
                <a:solidFill>
                  <a:schemeClr val="tx1">
                    <a:lumMod val="50000"/>
                    <a:lumOff val="50000"/>
                  </a:schemeClr>
                </a:solidFill>
              </a:rPr>
              <a:t>Variations</a:t>
            </a:r>
          </a:p>
          <a:p>
            <a:pPr marL="285750" indent="-285750">
              <a:buFont typeface="Arial" panose="020B0604020202020204" pitchFamily="34" charset="0"/>
              <a:buChar char="•"/>
            </a:pPr>
            <a:r>
              <a:rPr lang="en-AU" sz="1400" dirty="0">
                <a:solidFill>
                  <a:schemeClr val="tx1">
                    <a:lumMod val="50000"/>
                    <a:lumOff val="50000"/>
                  </a:schemeClr>
                </a:solidFill>
              </a:rPr>
              <a:t>Perform all dribbling moves with the weaker foot.</a:t>
            </a:r>
          </a:p>
          <a:p>
            <a:pPr marL="285750" indent="-285750">
              <a:buFont typeface="Arial" panose="020B0604020202020204" pitchFamily="34" charset="0"/>
              <a:buChar char="•"/>
            </a:pPr>
            <a:r>
              <a:rPr lang="en-AU" sz="1400" dirty="0">
                <a:solidFill>
                  <a:schemeClr val="tx1">
                    <a:lumMod val="50000"/>
                    <a:lumOff val="50000"/>
                  </a:schemeClr>
                </a:solidFill>
              </a:rPr>
              <a:t>The players who are defending must do so with their legs together. This makes it easier for the attacking players.</a:t>
            </a:r>
          </a:p>
        </p:txBody>
      </p:sp>
    </p:spTree>
    <p:extLst>
      <p:ext uri="{BB962C8B-B14F-4D97-AF65-F5344CB8AC3E}">
        <p14:creationId xmlns:p14="http://schemas.microsoft.com/office/powerpoint/2010/main" val="141574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10: duration 10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pic>
        <p:nvPicPr>
          <p:cNvPr id="2" name="Picture 1">
            <a:extLst>
              <a:ext uri="{FF2B5EF4-FFF2-40B4-BE49-F238E27FC236}">
                <a16:creationId xmlns:a16="http://schemas.microsoft.com/office/drawing/2014/main" id="{91CF9EF8-E26D-4427-961D-EEFCEF97FAE6}"/>
              </a:ext>
            </a:extLst>
          </p:cNvPr>
          <p:cNvPicPr>
            <a:picLocks noChangeAspect="1"/>
          </p:cNvPicPr>
          <p:nvPr/>
        </p:nvPicPr>
        <p:blipFill>
          <a:blip r:embed="rId4"/>
          <a:stretch>
            <a:fillRect/>
          </a:stretch>
        </p:blipFill>
        <p:spPr>
          <a:xfrm>
            <a:off x="7326210" y="2373680"/>
            <a:ext cx="4618609" cy="3065154"/>
          </a:xfrm>
          <a:prstGeom prst="rect">
            <a:avLst/>
          </a:prstGeom>
        </p:spPr>
      </p:pic>
      <p:sp>
        <p:nvSpPr>
          <p:cNvPr id="15" name="TextBox 14">
            <a:extLst>
              <a:ext uri="{FF2B5EF4-FFF2-40B4-BE49-F238E27FC236}">
                <a16:creationId xmlns:a16="http://schemas.microsoft.com/office/drawing/2014/main" id="{F8A07164-4A05-4941-A675-A1B9EC7591CC}"/>
              </a:ext>
            </a:extLst>
          </p:cNvPr>
          <p:cNvSpPr txBox="1"/>
          <p:nvPr/>
        </p:nvSpPr>
        <p:spPr>
          <a:xfrm>
            <a:off x="339633" y="2470488"/>
            <a:ext cx="6932024" cy="4185761"/>
          </a:xfrm>
          <a:prstGeom prst="rect">
            <a:avLst/>
          </a:prstGeom>
          <a:noFill/>
        </p:spPr>
        <p:txBody>
          <a:bodyPr wrap="square" rtlCol="0">
            <a:spAutoFit/>
          </a:bodyPr>
          <a:lstStyle/>
          <a:p>
            <a:r>
              <a:rPr lang="en-AU" sz="1400" b="1" dirty="0">
                <a:solidFill>
                  <a:schemeClr val="tx1">
                    <a:lumMod val="50000"/>
                    <a:lumOff val="50000"/>
                  </a:schemeClr>
                </a:solidFill>
              </a:rPr>
              <a:t>Objective</a:t>
            </a:r>
          </a:p>
          <a:p>
            <a:r>
              <a:rPr lang="en-AU" sz="1400" dirty="0">
                <a:solidFill>
                  <a:schemeClr val="tx1">
                    <a:lumMod val="50000"/>
                    <a:lumOff val="50000"/>
                  </a:schemeClr>
                </a:solidFill>
              </a:rPr>
              <a:t>To practice fast 3v2 (2v2+1) duels.</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Within a 10x15m area, there are 2 teams with 2 players + 1 yellow neutral player. There are 2 small goals at each end. </a:t>
            </a:r>
          </a:p>
          <a:p>
            <a:endParaRPr lang="en-AU" sz="1400" dirty="0">
              <a:solidFill>
                <a:schemeClr val="tx1">
                  <a:lumMod val="50000"/>
                  <a:lumOff val="50000"/>
                </a:schemeClr>
              </a:solidFill>
            </a:endParaRPr>
          </a:p>
          <a:p>
            <a:r>
              <a:rPr lang="en-AU" sz="1400" dirty="0">
                <a:solidFill>
                  <a:schemeClr val="tx1">
                    <a:lumMod val="50000"/>
                    <a:lumOff val="50000"/>
                  </a:schemeClr>
                </a:solidFill>
              </a:rPr>
              <a:t>The exercise starts with the coach, who passes to one of the players. In the diagram example, the red players attack with the neutral player (3v2) and try to score in the 2 small goals at the far end. </a:t>
            </a:r>
          </a:p>
          <a:p>
            <a:endParaRPr lang="en-AU" sz="1400" dirty="0">
              <a:solidFill>
                <a:schemeClr val="tx1">
                  <a:lumMod val="50000"/>
                  <a:lumOff val="50000"/>
                </a:schemeClr>
              </a:solidFill>
            </a:endParaRPr>
          </a:p>
          <a:p>
            <a:r>
              <a:rPr lang="en-AU" sz="1400" dirty="0">
                <a:solidFill>
                  <a:schemeClr val="tx1">
                    <a:lumMod val="50000"/>
                    <a:lumOff val="50000"/>
                  </a:schemeClr>
                </a:solidFill>
              </a:rPr>
              <a:t>The blue players defend and try to win the ball. When an attack is finished, the ball goes out of play, or the blues win the ball, the coach passes a new ball to a blue player, and they launch a 3v2 attack with the neutral players towards the opposite end. </a:t>
            </a:r>
          </a:p>
          <a:p>
            <a:endParaRPr lang="en-AU" sz="1400" dirty="0">
              <a:solidFill>
                <a:schemeClr val="tx1">
                  <a:lumMod val="50000"/>
                  <a:lumOff val="50000"/>
                </a:schemeClr>
              </a:solidFill>
            </a:endParaRPr>
          </a:p>
          <a:p>
            <a:r>
              <a:rPr lang="en-AU" sz="1400" b="1" dirty="0">
                <a:solidFill>
                  <a:schemeClr val="tx1">
                    <a:lumMod val="50000"/>
                    <a:lumOff val="50000"/>
                  </a:schemeClr>
                </a:solidFill>
              </a:rPr>
              <a:t>Variations</a:t>
            </a:r>
          </a:p>
          <a:p>
            <a:pPr marL="285750" indent="-285750">
              <a:buFont typeface="Arial" panose="020B0604020202020204" pitchFamily="34" charset="0"/>
              <a:buChar char="•"/>
            </a:pPr>
            <a:r>
              <a:rPr lang="en-AU" sz="1400" dirty="0">
                <a:solidFill>
                  <a:schemeClr val="tx1">
                    <a:lumMod val="50000"/>
                    <a:lumOff val="50000"/>
                  </a:schemeClr>
                </a:solidFill>
              </a:rPr>
              <a:t>Add a halfway line (red dashed line in the diagram). In order for the goal to be valid, all 3 players must be in the attacking half before a goal can be scored.</a:t>
            </a:r>
          </a:p>
          <a:p>
            <a:pPr marL="285750" indent="-285750">
              <a:buFont typeface="Arial" panose="020B0604020202020204" pitchFamily="34" charset="0"/>
              <a:buChar char="•"/>
            </a:pPr>
            <a:r>
              <a:rPr lang="en-AU" sz="1400" dirty="0">
                <a:solidFill>
                  <a:schemeClr val="tx1">
                    <a:lumMod val="50000"/>
                    <a:lumOff val="50000"/>
                  </a:schemeClr>
                </a:solidFill>
              </a:rPr>
              <a:t>Both teams can score in any of the 4 goals</a:t>
            </a:r>
          </a:p>
        </p:txBody>
      </p:sp>
    </p:spTree>
    <p:extLst>
      <p:ext uri="{BB962C8B-B14F-4D97-AF65-F5344CB8AC3E}">
        <p14:creationId xmlns:p14="http://schemas.microsoft.com/office/powerpoint/2010/main" val="2404839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11: duration 8-10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pic>
        <p:nvPicPr>
          <p:cNvPr id="3" name="Picture 2">
            <a:extLst>
              <a:ext uri="{FF2B5EF4-FFF2-40B4-BE49-F238E27FC236}">
                <a16:creationId xmlns:a16="http://schemas.microsoft.com/office/drawing/2014/main" id="{4E36FBBF-5D9D-44D1-9CE7-83CE17AEA7A1}"/>
              </a:ext>
            </a:extLst>
          </p:cNvPr>
          <p:cNvPicPr>
            <a:picLocks noChangeAspect="1"/>
          </p:cNvPicPr>
          <p:nvPr/>
        </p:nvPicPr>
        <p:blipFill>
          <a:blip r:embed="rId4"/>
          <a:stretch>
            <a:fillRect/>
          </a:stretch>
        </p:blipFill>
        <p:spPr>
          <a:xfrm>
            <a:off x="7157405" y="2384289"/>
            <a:ext cx="4787413" cy="2947391"/>
          </a:xfrm>
          <a:prstGeom prst="rect">
            <a:avLst/>
          </a:prstGeom>
        </p:spPr>
      </p:pic>
      <p:sp>
        <p:nvSpPr>
          <p:cNvPr id="15" name="TextBox 14">
            <a:extLst>
              <a:ext uri="{FF2B5EF4-FFF2-40B4-BE49-F238E27FC236}">
                <a16:creationId xmlns:a16="http://schemas.microsoft.com/office/drawing/2014/main" id="{21A97BFE-C358-492D-815D-FC129D76D8EC}"/>
              </a:ext>
            </a:extLst>
          </p:cNvPr>
          <p:cNvSpPr txBox="1"/>
          <p:nvPr/>
        </p:nvSpPr>
        <p:spPr>
          <a:xfrm>
            <a:off x="339633" y="2470488"/>
            <a:ext cx="6932024" cy="3970318"/>
          </a:xfrm>
          <a:prstGeom prst="rect">
            <a:avLst/>
          </a:prstGeom>
          <a:noFill/>
        </p:spPr>
        <p:txBody>
          <a:bodyPr wrap="square" rtlCol="0">
            <a:spAutoFit/>
          </a:bodyPr>
          <a:lstStyle/>
          <a:p>
            <a:r>
              <a:rPr lang="en-AU" sz="1400" b="1" dirty="0">
                <a:solidFill>
                  <a:schemeClr val="tx1">
                    <a:lumMod val="50000"/>
                    <a:lumOff val="50000"/>
                  </a:schemeClr>
                </a:solidFill>
              </a:rPr>
              <a:t>Objective</a:t>
            </a:r>
          </a:p>
          <a:p>
            <a:r>
              <a:rPr lang="en-AU" sz="1400" dirty="0">
                <a:solidFill>
                  <a:schemeClr val="tx1">
                    <a:lumMod val="50000"/>
                    <a:lumOff val="50000"/>
                  </a:schemeClr>
                </a:solidFill>
              </a:rPr>
              <a:t>Passing and receiving in pairs to beat opponents.</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Mark out a 20x30m square. In the example, there are 7 pairs (a total of 14 players).</a:t>
            </a:r>
          </a:p>
          <a:p>
            <a:endParaRPr lang="en-AU" sz="1400" dirty="0">
              <a:solidFill>
                <a:schemeClr val="tx1">
                  <a:lumMod val="50000"/>
                  <a:lumOff val="50000"/>
                </a:schemeClr>
              </a:solidFill>
            </a:endParaRPr>
          </a:p>
          <a:p>
            <a:r>
              <a:rPr lang="en-AU" sz="1400" dirty="0">
                <a:solidFill>
                  <a:schemeClr val="tx1">
                    <a:lumMod val="50000"/>
                    <a:lumOff val="50000"/>
                  </a:schemeClr>
                </a:solidFill>
              </a:rPr>
              <a:t>The red attacking pairs (each with a ball) pass to each other and try to keep possession. The white defending pairs hold hands and try to win the ball.</a:t>
            </a:r>
          </a:p>
          <a:p>
            <a:endParaRPr lang="en-AU" sz="1400" dirty="0">
              <a:solidFill>
                <a:schemeClr val="tx1">
                  <a:lumMod val="50000"/>
                  <a:lumOff val="50000"/>
                </a:schemeClr>
              </a:solidFill>
            </a:endParaRPr>
          </a:p>
          <a:p>
            <a:r>
              <a:rPr lang="en-AU" sz="1400" dirty="0">
                <a:solidFill>
                  <a:schemeClr val="tx1">
                    <a:lumMod val="50000"/>
                    <a:lumOff val="50000"/>
                  </a:schemeClr>
                </a:solidFill>
              </a:rPr>
              <a:t>If a defending pair win the ball, they switch roles with the attacking pair that they won the ball from. </a:t>
            </a:r>
          </a:p>
          <a:p>
            <a:endParaRPr lang="en-AU" sz="1400" dirty="0">
              <a:solidFill>
                <a:schemeClr val="tx1">
                  <a:lumMod val="50000"/>
                  <a:lumOff val="50000"/>
                </a:schemeClr>
              </a:solidFill>
            </a:endParaRPr>
          </a:p>
          <a:p>
            <a:r>
              <a:rPr lang="en-AU" sz="1400" dirty="0">
                <a:solidFill>
                  <a:schemeClr val="tx1">
                    <a:lumMod val="50000"/>
                    <a:lumOff val="50000"/>
                  </a:schemeClr>
                </a:solidFill>
              </a:rPr>
              <a:t>Run the practice for 1 minute. When the minute is over, the pairs that have possession of a ball win a point. Repeat this one-minute game until a pair reaches 3 points. </a:t>
            </a:r>
          </a:p>
          <a:p>
            <a:endParaRPr lang="en-AU" sz="1400" dirty="0">
              <a:solidFill>
                <a:schemeClr val="tx1">
                  <a:lumMod val="50000"/>
                  <a:lumOff val="50000"/>
                </a:schemeClr>
              </a:solidFill>
            </a:endParaRPr>
          </a:p>
          <a:p>
            <a:r>
              <a:rPr lang="en-AU" sz="1400" b="1" dirty="0">
                <a:solidFill>
                  <a:schemeClr val="tx1">
                    <a:lumMod val="50000"/>
                    <a:lumOff val="50000"/>
                  </a:schemeClr>
                </a:solidFill>
              </a:rPr>
              <a:t>Progressions</a:t>
            </a:r>
          </a:p>
          <a:p>
            <a:pPr marL="285750" indent="-285750">
              <a:buFont typeface="Arial" panose="020B0604020202020204" pitchFamily="34" charset="0"/>
              <a:buChar char="•"/>
            </a:pPr>
            <a:r>
              <a:rPr lang="en-AU" sz="1400" dirty="0">
                <a:solidFill>
                  <a:schemeClr val="tx1">
                    <a:lumMod val="50000"/>
                    <a:lumOff val="50000"/>
                  </a:schemeClr>
                </a:solidFill>
              </a:rPr>
              <a:t>Limit the players to 2/3 touches</a:t>
            </a:r>
          </a:p>
          <a:p>
            <a:pPr marL="285750" indent="-285750">
              <a:buFont typeface="Arial" panose="020B0604020202020204" pitchFamily="34" charset="0"/>
              <a:buChar char="•"/>
            </a:pPr>
            <a:r>
              <a:rPr lang="en-AU" sz="1400" dirty="0">
                <a:solidFill>
                  <a:schemeClr val="tx1">
                    <a:lumMod val="50000"/>
                    <a:lumOff val="50000"/>
                  </a:schemeClr>
                </a:solidFill>
              </a:rPr>
              <a:t>The defending pair do not have to hold hands</a:t>
            </a:r>
          </a:p>
        </p:txBody>
      </p:sp>
    </p:spTree>
    <p:extLst>
      <p:ext uri="{BB962C8B-B14F-4D97-AF65-F5344CB8AC3E}">
        <p14:creationId xmlns:p14="http://schemas.microsoft.com/office/powerpoint/2010/main" val="163859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12: duration 6-8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pic>
        <p:nvPicPr>
          <p:cNvPr id="2" name="Picture 1">
            <a:extLst>
              <a:ext uri="{FF2B5EF4-FFF2-40B4-BE49-F238E27FC236}">
                <a16:creationId xmlns:a16="http://schemas.microsoft.com/office/drawing/2014/main" id="{28963BF3-F523-424F-96A1-41DFD9334056}"/>
              </a:ext>
            </a:extLst>
          </p:cNvPr>
          <p:cNvPicPr>
            <a:picLocks noChangeAspect="1"/>
          </p:cNvPicPr>
          <p:nvPr/>
        </p:nvPicPr>
        <p:blipFill>
          <a:blip r:embed="rId4"/>
          <a:stretch>
            <a:fillRect/>
          </a:stretch>
        </p:blipFill>
        <p:spPr>
          <a:xfrm>
            <a:off x="7580783" y="2392323"/>
            <a:ext cx="4364035" cy="2947391"/>
          </a:xfrm>
          <a:prstGeom prst="rect">
            <a:avLst/>
          </a:prstGeom>
        </p:spPr>
      </p:pic>
      <p:sp>
        <p:nvSpPr>
          <p:cNvPr id="15" name="TextBox 14">
            <a:extLst>
              <a:ext uri="{FF2B5EF4-FFF2-40B4-BE49-F238E27FC236}">
                <a16:creationId xmlns:a16="http://schemas.microsoft.com/office/drawing/2014/main" id="{62A69E3E-421A-44FA-9D2C-2EA619E307CA}"/>
              </a:ext>
            </a:extLst>
          </p:cNvPr>
          <p:cNvSpPr txBox="1"/>
          <p:nvPr/>
        </p:nvSpPr>
        <p:spPr>
          <a:xfrm>
            <a:off x="339633" y="2470488"/>
            <a:ext cx="7167156" cy="4185761"/>
          </a:xfrm>
          <a:prstGeom prst="rect">
            <a:avLst/>
          </a:prstGeom>
          <a:noFill/>
        </p:spPr>
        <p:txBody>
          <a:bodyPr wrap="square" rtlCol="0">
            <a:spAutoFit/>
          </a:bodyPr>
          <a:lstStyle/>
          <a:p>
            <a:r>
              <a:rPr lang="en-AU" sz="1400" b="1" dirty="0">
                <a:solidFill>
                  <a:schemeClr val="tx1">
                    <a:lumMod val="50000"/>
                    <a:lumOff val="50000"/>
                  </a:schemeClr>
                </a:solidFill>
              </a:rPr>
              <a:t>Objective</a:t>
            </a:r>
          </a:p>
          <a:p>
            <a:r>
              <a:rPr lang="en-AU" sz="1400" dirty="0">
                <a:solidFill>
                  <a:schemeClr val="tx1">
                    <a:lumMod val="50000"/>
                    <a:lumOff val="50000"/>
                  </a:schemeClr>
                </a:solidFill>
              </a:rPr>
              <a:t>Passing and receiving in pairs to beat opponents.</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Mark out an area to suit the age/level of the players. Position 6 large cone gates (5m) as shown.</a:t>
            </a:r>
          </a:p>
          <a:p>
            <a:endParaRPr lang="en-AU" sz="1400" dirty="0">
              <a:solidFill>
                <a:schemeClr val="tx1">
                  <a:lumMod val="50000"/>
                  <a:lumOff val="50000"/>
                </a:schemeClr>
              </a:solidFill>
            </a:endParaRPr>
          </a:p>
          <a:p>
            <a:r>
              <a:rPr lang="en-AU" sz="1400" dirty="0">
                <a:solidFill>
                  <a:schemeClr val="tx1">
                    <a:lumMod val="50000"/>
                    <a:lumOff val="50000"/>
                  </a:schemeClr>
                </a:solidFill>
              </a:rPr>
              <a:t>There are 3 teams with each 4 players – 2 players defend cone gates, and the other pair pass the ball around the circuit (clockwise or anti-clockwise). </a:t>
            </a:r>
          </a:p>
          <a:p>
            <a:endParaRPr lang="en-AU" sz="1400" dirty="0">
              <a:solidFill>
                <a:schemeClr val="tx1">
                  <a:lumMod val="50000"/>
                  <a:lumOff val="50000"/>
                </a:schemeClr>
              </a:solidFill>
            </a:endParaRPr>
          </a:p>
          <a:p>
            <a:r>
              <a:rPr lang="en-AU" sz="1400" dirty="0">
                <a:solidFill>
                  <a:schemeClr val="tx1">
                    <a:lumMod val="50000"/>
                    <a:lumOff val="50000"/>
                  </a:schemeClr>
                </a:solidFill>
              </a:rPr>
              <a:t>One player must pass through the cone gate for the other to receive – this can be done with 1 pass or a one-two combination. Each time this is achieved, that team scores 1 point.</a:t>
            </a:r>
          </a:p>
          <a:p>
            <a:endParaRPr lang="en-AU" sz="1400" dirty="0">
              <a:solidFill>
                <a:schemeClr val="tx1">
                  <a:lumMod val="50000"/>
                  <a:lumOff val="50000"/>
                </a:schemeClr>
              </a:solidFill>
            </a:endParaRPr>
          </a:p>
          <a:p>
            <a:r>
              <a:rPr lang="en-AU" sz="1400" dirty="0">
                <a:solidFill>
                  <a:schemeClr val="tx1">
                    <a:lumMod val="50000"/>
                    <a:lumOff val="50000"/>
                  </a:schemeClr>
                </a:solidFill>
              </a:rPr>
              <a:t>If a defender wins the ball or kicks it out of play (1 point), he and the other defender of the same colour become an attacking pair – the pair that were in possession move to defend the cone gates</a:t>
            </a:r>
          </a:p>
          <a:p>
            <a:endParaRPr lang="en-AU" sz="1400" dirty="0">
              <a:solidFill>
                <a:schemeClr val="tx1">
                  <a:lumMod val="50000"/>
                  <a:lumOff val="50000"/>
                </a:schemeClr>
              </a:solidFill>
            </a:endParaRPr>
          </a:p>
          <a:p>
            <a:r>
              <a:rPr lang="en-AU" sz="1400" b="1" dirty="0">
                <a:solidFill>
                  <a:schemeClr val="tx1">
                    <a:lumMod val="50000"/>
                    <a:lumOff val="50000"/>
                  </a:schemeClr>
                </a:solidFill>
              </a:rPr>
              <a:t>Progressions</a:t>
            </a:r>
          </a:p>
          <a:p>
            <a:pPr marL="285750" indent="-285750">
              <a:buFont typeface="Arial" panose="020B0604020202020204" pitchFamily="34" charset="0"/>
              <a:buChar char="•"/>
            </a:pPr>
            <a:r>
              <a:rPr lang="en-AU" sz="1400" dirty="0">
                <a:solidFill>
                  <a:schemeClr val="tx1">
                    <a:lumMod val="50000"/>
                    <a:lumOff val="50000"/>
                  </a:schemeClr>
                </a:solidFill>
              </a:rPr>
              <a:t>On the coach’s whistle, all pairs change direction</a:t>
            </a:r>
          </a:p>
          <a:p>
            <a:pPr marL="285750" indent="-285750">
              <a:buFont typeface="Arial" panose="020B0604020202020204" pitchFamily="34" charset="0"/>
              <a:buChar char="•"/>
            </a:pPr>
            <a:r>
              <a:rPr lang="en-AU" sz="1400" dirty="0">
                <a:solidFill>
                  <a:schemeClr val="tx1">
                    <a:lumMod val="50000"/>
                    <a:lumOff val="50000"/>
                  </a:schemeClr>
                </a:solidFill>
              </a:rPr>
              <a:t>The defending pair do not have to hold hands</a:t>
            </a:r>
          </a:p>
        </p:txBody>
      </p:sp>
    </p:spTree>
    <p:extLst>
      <p:ext uri="{BB962C8B-B14F-4D97-AF65-F5344CB8AC3E}">
        <p14:creationId xmlns:p14="http://schemas.microsoft.com/office/powerpoint/2010/main" val="185249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13: duration 8-10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pic>
        <p:nvPicPr>
          <p:cNvPr id="3" name="Picture 2">
            <a:extLst>
              <a:ext uri="{FF2B5EF4-FFF2-40B4-BE49-F238E27FC236}">
                <a16:creationId xmlns:a16="http://schemas.microsoft.com/office/drawing/2014/main" id="{A56D2FB2-7CCE-48CA-9177-03670186C38D}"/>
              </a:ext>
            </a:extLst>
          </p:cNvPr>
          <p:cNvPicPr>
            <a:picLocks noChangeAspect="1"/>
          </p:cNvPicPr>
          <p:nvPr/>
        </p:nvPicPr>
        <p:blipFill>
          <a:blip r:embed="rId4"/>
          <a:stretch>
            <a:fillRect/>
          </a:stretch>
        </p:blipFill>
        <p:spPr>
          <a:xfrm>
            <a:off x="7488332" y="2295381"/>
            <a:ext cx="4364035" cy="3106136"/>
          </a:xfrm>
          <a:prstGeom prst="rect">
            <a:avLst/>
          </a:prstGeom>
        </p:spPr>
      </p:pic>
      <p:sp>
        <p:nvSpPr>
          <p:cNvPr id="15" name="TextBox 14">
            <a:extLst>
              <a:ext uri="{FF2B5EF4-FFF2-40B4-BE49-F238E27FC236}">
                <a16:creationId xmlns:a16="http://schemas.microsoft.com/office/drawing/2014/main" id="{F8488A73-4263-470E-B44C-9679A62DA167}"/>
              </a:ext>
            </a:extLst>
          </p:cNvPr>
          <p:cNvSpPr txBox="1"/>
          <p:nvPr/>
        </p:nvSpPr>
        <p:spPr>
          <a:xfrm>
            <a:off x="339633" y="2470488"/>
            <a:ext cx="7167156" cy="4185761"/>
          </a:xfrm>
          <a:prstGeom prst="rect">
            <a:avLst/>
          </a:prstGeom>
          <a:noFill/>
        </p:spPr>
        <p:txBody>
          <a:bodyPr wrap="square" rtlCol="0">
            <a:spAutoFit/>
          </a:bodyPr>
          <a:lstStyle/>
          <a:p>
            <a:r>
              <a:rPr lang="en-AU" sz="1400" b="1" dirty="0">
                <a:solidFill>
                  <a:schemeClr val="tx1">
                    <a:lumMod val="50000"/>
                    <a:lumOff val="50000"/>
                  </a:schemeClr>
                </a:solidFill>
              </a:rPr>
              <a:t>Objective</a:t>
            </a:r>
          </a:p>
          <a:p>
            <a:r>
              <a:rPr lang="en-AU" sz="1400" dirty="0">
                <a:solidFill>
                  <a:schemeClr val="tx1">
                    <a:lumMod val="50000"/>
                    <a:lumOff val="50000"/>
                  </a:schemeClr>
                </a:solidFill>
              </a:rPr>
              <a:t>Running with the ball, stopping the ball (control) and shooting. </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In an area of 20m x 20m, 2 goals are placed on the pitch connected by 2 ‘rivers’. The player must run with the ball inside the river, pretending to be in a canoe. Without going outside of the river, they must stop the ball and shoot in the goal. </a:t>
            </a:r>
          </a:p>
          <a:p>
            <a:endParaRPr lang="en-AU" sz="1400" dirty="0">
              <a:solidFill>
                <a:schemeClr val="tx1">
                  <a:lumMod val="50000"/>
                  <a:lumOff val="50000"/>
                </a:schemeClr>
              </a:solidFill>
            </a:endParaRPr>
          </a:p>
          <a:p>
            <a:r>
              <a:rPr lang="en-AU" sz="1400" dirty="0">
                <a:solidFill>
                  <a:schemeClr val="tx1">
                    <a:lumMod val="50000"/>
                    <a:lumOff val="50000"/>
                  </a:schemeClr>
                </a:solidFill>
              </a:rPr>
              <a:t>After the shot, the player picks up the ball out of the goal and start dribbling the ball along the other river towards the other goal. </a:t>
            </a:r>
          </a:p>
          <a:p>
            <a:endParaRPr lang="en-AU" sz="1400" dirty="0">
              <a:solidFill>
                <a:schemeClr val="tx1">
                  <a:lumMod val="50000"/>
                  <a:lumOff val="50000"/>
                </a:schemeClr>
              </a:solidFill>
            </a:endParaRPr>
          </a:p>
          <a:p>
            <a:r>
              <a:rPr lang="en-AU" sz="1400" b="1" dirty="0">
                <a:solidFill>
                  <a:schemeClr val="tx1">
                    <a:lumMod val="50000"/>
                    <a:lumOff val="50000"/>
                  </a:schemeClr>
                </a:solidFill>
              </a:rPr>
              <a:t>Variations</a:t>
            </a:r>
          </a:p>
          <a:p>
            <a:pPr marL="285750" indent="-285750">
              <a:buFont typeface="Arial" panose="020B0604020202020204" pitchFamily="34" charset="0"/>
              <a:buChar char="•"/>
            </a:pPr>
            <a:r>
              <a:rPr lang="en-AU" sz="1400" dirty="0">
                <a:solidFill>
                  <a:schemeClr val="tx1">
                    <a:lumMod val="50000"/>
                    <a:lumOff val="50000"/>
                  </a:schemeClr>
                </a:solidFill>
              </a:rPr>
              <a:t>Shooting without stopping the ball</a:t>
            </a:r>
          </a:p>
          <a:p>
            <a:pPr marL="285750" indent="-285750">
              <a:buFont typeface="Arial" panose="020B0604020202020204" pitchFamily="34" charset="0"/>
              <a:buChar char="•"/>
            </a:pPr>
            <a:r>
              <a:rPr lang="en-AU" sz="1400" dirty="0">
                <a:solidFill>
                  <a:schemeClr val="tx1">
                    <a:lumMod val="50000"/>
                    <a:lumOff val="50000"/>
                  </a:schemeClr>
                </a:solidFill>
              </a:rPr>
              <a:t>Set obstacles to be avoided inside the rivers</a:t>
            </a:r>
          </a:p>
          <a:p>
            <a:pPr marL="285750" indent="-285750">
              <a:buFont typeface="Arial" panose="020B0604020202020204" pitchFamily="34" charset="0"/>
              <a:buChar char="•"/>
            </a:pPr>
            <a:endParaRPr lang="en-AU" sz="1400" dirty="0">
              <a:solidFill>
                <a:schemeClr val="tx1">
                  <a:lumMod val="50000"/>
                  <a:lumOff val="50000"/>
                </a:schemeClr>
              </a:solidFill>
            </a:endParaRPr>
          </a:p>
          <a:p>
            <a:r>
              <a:rPr lang="en-AU" sz="1400" b="1" dirty="0">
                <a:solidFill>
                  <a:schemeClr val="tx1">
                    <a:lumMod val="50000"/>
                    <a:lumOff val="50000"/>
                  </a:schemeClr>
                </a:solidFill>
              </a:rPr>
              <a:t>Coaching points</a:t>
            </a:r>
          </a:p>
          <a:p>
            <a:pPr marL="285750" indent="-285750">
              <a:buFont typeface="Arial" panose="020B0604020202020204" pitchFamily="34" charset="0"/>
              <a:buChar char="•"/>
            </a:pPr>
            <a:r>
              <a:rPr lang="en-AU" sz="1400" dirty="0">
                <a:solidFill>
                  <a:schemeClr val="tx1">
                    <a:lumMod val="50000"/>
                    <a:lumOff val="50000"/>
                  </a:schemeClr>
                </a:solidFill>
              </a:rPr>
              <a:t>Players need to keep the ball close to their feet, especially around turns</a:t>
            </a:r>
          </a:p>
          <a:p>
            <a:pPr marL="285750" indent="-285750">
              <a:buFont typeface="Arial" panose="020B0604020202020204" pitchFamily="34" charset="0"/>
              <a:buChar char="•"/>
            </a:pPr>
            <a:r>
              <a:rPr lang="en-AU" sz="1400" dirty="0">
                <a:solidFill>
                  <a:schemeClr val="tx1">
                    <a:lumMod val="50000"/>
                    <a:lumOff val="50000"/>
                  </a:schemeClr>
                </a:solidFill>
              </a:rPr>
              <a:t>When shooting, the head should be over the ball, and the non-striking foot should be placed next to the ball to maximise accuracy</a:t>
            </a:r>
          </a:p>
        </p:txBody>
      </p:sp>
    </p:spTree>
    <p:extLst>
      <p:ext uri="{BB962C8B-B14F-4D97-AF65-F5344CB8AC3E}">
        <p14:creationId xmlns:p14="http://schemas.microsoft.com/office/powerpoint/2010/main" val="35282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14: duration 10-12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pic>
        <p:nvPicPr>
          <p:cNvPr id="2" name="Picture 1">
            <a:extLst>
              <a:ext uri="{FF2B5EF4-FFF2-40B4-BE49-F238E27FC236}">
                <a16:creationId xmlns:a16="http://schemas.microsoft.com/office/drawing/2014/main" id="{C5BA8FED-A936-4441-865B-10162CEF3BDE}"/>
              </a:ext>
            </a:extLst>
          </p:cNvPr>
          <p:cNvPicPr>
            <a:picLocks noChangeAspect="1"/>
          </p:cNvPicPr>
          <p:nvPr/>
        </p:nvPicPr>
        <p:blipFill>
          <a:blip r:embed="rId4"/>
          <a:stretch>
            <a:fillRect/>
          </a:stretch>
        </p:blipFill>
        <p:spPr>
          <a:xfrm>
            <a:off x="7430293" y="2334420"/>
            <a:ext cx="4556919" cy="3096659"/>
          </a:xfrm>
          <a:prstGeom prst="rect">
            <a:avLst/>
          </a:prstGeom>
        </p:spPr>
      </p:pic>
      <p:sp>
        <p:nvSpPr>
          <p:cNvPr id="15" name="TextBox 14">
            <a:extLst>
              <a:ext uri="{FF2B5EF4-FFF2-40B4-BE49-F238E27FC236}">
                <a16:creationId xmlns:a16="http://schemas.microsoft.com/office/drawing/2014/main" id="{054D66EE-D30D-4DB0-B267-E2BCD628234E}"/>
              </a:ext>
            </a:extLst>
          </p:cNvPr>
          <p:cNvSpPr txBox="1"/>
          <p:nvPr/>
        </p:nvSpPr>
        <p:spPr>
          <a:xfrm>
            <a:off x="339633" y="2470488"/>
            <a:ext cx="7167156" cy="3970318"/>
          </a:xfrm>
          <a:prstGeom prst="rect">
            <a:avLst/>
          </a:prstGeom>
          <a:noFill/>
        </p:spPr>
        <p:txBody>
          <a:bodyPr wrap="square" rtlCol="0">
            <a:spAutoFit/>
          </a:bodyPr>
          <a:lstStyle/>
          <a:p>
            <a:r>
              <a:rPr lang="en-AU" sz="1400" b="1" dirty="0">
                <a:solidFill>
                  <a:schemeClr val="tx1">
                    <a:lumMod val="50000"/>
                    <a:lumOff val="50000"/>
                  </a:schemeClr>
                </a:solidFill>
              </a:rPr>
              <a:t>Objective</a:t>
            </a:r>
          </a:p>
          <a:p>
            <a:r>
              <a:rPr lang="en-AU" sz="1400" dirty="0">
                <a:solidFill>
                  <a:schemeClr val="tx1">
                    <a:lumMod val="50000"/>
                    <a:lumOff val="50000"/>
                  </a:schemeClr>
                </a:solidFill>
              </a:rPr>
              <a:t>Ball control/mastery and dribbling at speed. Running, coordination, adapting and motor reactions.</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The players dribble the ball in an area of 12 yards x 12 yards. On the outside, there are 4 coloured zones. The coach calls out a colour, and all the players must quickly run towards the coloured zone called out by the coach. The last player to arrive in the zone will be subject to a penalty or lose a point. </a:t>
            </a:r>
          </a:p>
          <a:p>
            <a:endParaRPr lang="en-AU" sz="1400" dirty="0">
              <a:solidFill>
                <a:schemeClr val="tx1">
                  <a:lumMod val="50000"/>
                  <a:lumOff val="50000"/>
                </a:schemeClr>
              </a:solidFill>
            </a:endParaRPr>
          </a:p>
          <a:p>
            <a:r>
              <a:rPr lang="en-AU" sz="1400" b="1" dirty="0">
                <a:solidFill>
                  <a:schemeClr val="tx1">
                    <a:lumMod val="50000"/>
                    <a:lumOff val="50000"/>
                  </a:schemeClr>
                </a:solidFill>
              </a:rPr>
              <a:t>Variations</a:t>
            </a:r>
          </a:p>
          <a:p>
            <a:pPr marL="285750" indent="-285750">
              <a:buFont typeface="Arial" panose="020B0604020202020204" pitchFamily="34" charset="0"/>
              <a:buChar char="•"/>
            </a:pPr>
            <a:r>
              <a:rPr lang="en-AU" sz="1400" dirty="0">
                <a:solidFill>
                  <a:schemeClr val="tx1">
                    <a:lumMod val="50000"/>
                    <a:lumOff val="50000"/>
                  </a:schemeClr>
                </a:solidFill>
              </a:rPr>
              <a:t>Associate the colour to an object or image, such as ‘let’s go to the sea’ (blue)</a:t>
            </a:r>
          </a:p>
          <a:p>
            <a:pPr marL="285750" indent="-285750">
              <a:buFont typeface="Arial" panose="020B0604020202020204" pitchFamily="34" charset="0"/>
              <a:buChar char="•"/>
            </a:pPr>
            <a:endParaRPr lang="en-AU" sz="1400" dirty="0">
              <a:solidFill>
                <a:schemeClr val="tx1">
                  <a:lumMod val="50000"/>
                  <a:lumOff val="50000"/>
                </a:schemeClr>
              </a:solidFill>
            </a:endParaRPr>
          </a:p>
          <a:p>
            <a:r>
              <a:rPr lang="en-AU" sz="1400" b="1" dirty="0">
                <a:solidFill>
                  <a:schemeClr val="tx1">
                    <a:lumMod val="50000"/>
                    <a:lumOff val="50000"/>
                  </a:schemeClr>
                </a:solidFill>
              </a:rPr>
              <a:t>Coaching points</a:t>
            </a:r>
          </a:p>
          <a:p>
            <a:pPr marL="285750" indent="-285750">
              <a:buFont typeface="Arial" panose="020B0604020202020204" pitchFamily="34" charset="0"/>
              <a:buChar char="•"/>
            </a:pPr>
            <a:r>
              <a:rPr lang="en-AU" sz="1400" dirty="0">
                <a:solidFill>
                  <a:schemeClr val="tx1">
                    <a:lumMod val="50000"/>
                    <a:lumOff val="50000"/>
                  </a:schemeClr>
                </a:solidFill>
              </a:rPr>
              <a:t>When dribbling within the square, players need to use small touches (keeping the ball close to their feet) and have a good concentration/awareness to avoid collisions</a:t>
            </a:r>
          </a:p>
          <a:p>
            <a:pPr marL="285750" indent="-285750">
              <a:buFont typeface="Arial" panose="020B0604020202020204" pitchFamily="34" charset="0"/>
              <a:buChar char="•"/>
            </a:pPr>
            <a:r>
              <a:rPr lang="en-AU" sz="1400" dirty="0">
                <a:solidFill>
                  <a:schemeClr val="tx1">
                    <a:lumMod val="50000"/>
                    <a:lumOff val="50000"/>
                  </a:schemeClr>
                </a:solidFill>
              </a:rPr>
              <a:t>Make sure the players react quickly to your call, encouraging them to dribble quickly to the correct coloured zone</a:t>
            </a:r>
          </a:p>
        </p:txBody>
      </p:sp>
    </p:spTree>
    <p:extLst>
      <p:ext uri="{BB962C8B-B14F-4D97-AF65-F5344CB8AC3E}">
        <p14:creationId xmlns:p14="http://schemas.microsoft.com/office/powerpoint/2010/main" val="386946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15: duration 10-12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pic>
        <p:nvPicPr>
          <p:cNvPr id="3" name="Picture 2">
            <a:extLst>
              <a:ext uri="{FF2B5EF4-FFF2-40B4-BE49-F238E27FC236}">
                <a16:creationId xmlns:a16="http://schemas.microsoft.com/office/drawing/2014/main" id="{062F68E7-2315-4264-82A4-304B23C5DAF3}"/>
              </a:ext>
            </a:extLst>
          </p:cNvPr>
          <p:cNvPicPr>
            <a:picLocks noChangeAspect="1"/>
          </p:cNvPicPr>
          <p:nvPr/>
        </p:nvPicPr>
        <p:blipFill>
          <a:blip r:embed="rId4"/>
          <a:stretch>
            <a:fillRect/>
          </a:stretch>
        </p:blipFill>
        <p:spPr>
          <a:xfrm>
            <a:off x="7567748" y="2355902"/>
            <a:ext cx="4402555" cy="3116692"/>
          </a:xfrm>
          <a:prstGeom prst="rect">
            <a:avLst/>
          </a:prstGeom>
        </p:spPr>
      </p:pic>
      <p:sp>
        <p:nvSpPr>
          <p:cNvPr id="15" name="TextBox 14">
            <a:extLst>
              <a:ext uri="{FF2B5EF4-FFF2-40B4-BE49-F238E27FC236}">
                <a16:creationId xmlns:a16="http://schemas.microsoft.com/office/drawing/2014/main" id="{CE5C3C1F-F47D-40A9-8CEE-3D8F42A5B8CF}"/>
              </a:ext>
            </a:extLst>
          </p:cNvPr>
          <p:cNvSpPr txBox="1"/>
          <p:nvPr/>
        </p:nvSpPr>
        <p:spPr>
          <a:xfrm>
            <a:off x="339633" y="2470488"/>
            <a:ext cx="7167156" cy="3108543"/>
          </a:xfrm>
          <a:prstGeom prst="rect">
            <a:avLst/>
          </a:prstGeom>
          <a:noFill/>
        </p:spPr>
        <p:txBody>
          <a:bodyPr wrap="square" rtlCol="0">
            <a:spAutoFit/>
          </a:bodyPr>
          <a:lstStyle/>
          <a:p>
            <a:r>
              <a:rPr lang="en-AU" sz="1400" b="1" dirty="0"/>
              <a:t>Objective</a:t>
            </a:r>
          </a:p>
          <a:p>
            <a:r>
              <a:rPr lang="en-AU" sz="1400" dirty="0"/>
              <a:t>Running with the ball</a:t>
            </a:r>
          </a:p>
          <a:p>
            <a:endParaRPr lang="en-AU" sz="1400" dirty="0"/>
          </a:p>
          <a:p>
            <a:r>
              <a:rPr lang="en-AU" sz="1400" b="1" dirty="0"/>
              <a:t>Description</a:t>
            </a:r>
          </a:p>
          <a:p>
            <a:r>
              <a:rPr lang="en-AU" sz="1400" dirty="0"/>
              <a:t>In an area of 20m x 20m, a holding square is marked out where the balls are placed. Two lines of cones are marked out (3 or 4) through which the players need to dribble. Two teams are made with one player from each team collecting a ball on the coaches signal, and dribbling it through the cones. The player to first cross the line (ball and player) wins a point.  </a:t>
            </a:r>
          </a:p>
          <a:p>
            <a:endParaRPr lang="en-AU" sz="1400" dirty="0"/>
          </a:p>
          <a:p>
            <a:r>
              <a:rPr lang="en-AU" sz="1400" b="1" dirty="0"/>
              <a:t>Variations</a:t>
            </a:r>
          </a:p>
          <a:p>
            <a:pPr marL="285750" indent="-285750">
              <a:buFont typeface="Arial" panose="020B0604020202020204" pitchFamily="34" charset="0"/>
              <a:buChar char="•"/>
            </a:pPr>
            <a:r>
              <a:rPr lang="en-AU" sz="1400" dirty="0"/>
              <a:t>Using your weak foot </a:t>
            </a:r>
          </a:p>
          <a:p>
            <a:pPr marL="285750" indent="-285750">
              <a:buFont typeface="Arial" panose="020B0604020202020204" pitchFamily="34" charset="0"/>
              <a:buChar char="•"/>
            </a:pPr>
            <a:r>
              <a:rPr lang="en-AU" sz="1400" dirty="0"/>
              <a:t>Place a target for the players to hit after their dribble </a:t>
            </a:r>
          </a:p>
          <a:p>
            <a:pPr marL="742950" lvl="1" indent="-285750">
              <a:buFont typeface="Arial" panose="020B0604020202020204" pitchFamily="34" charset="0"/>
              <a:buChar char="•"/>
            </a:pPr>
            <a:r>
              <a:rPr lang="en-AU" sz="1400" dirty="0"/>
              <a:t>Goal</a:t>
            </a:r>
          </a:p>
          <a:p>
            <a:pPr marL="742950" lvl="1" indent="-285750">
              <a:buFont typeface="Arial" panose="020B0604020202020204" pitchFamily="34" charset="0"/>
              <a:buChar char="•"/>
            </a:pPr>
            <a:r>
              <a:rPr lang="en-AU" sz="1400" dirty="0"/>
              <a:t>Ball placed on a cone</a:t>
            </a:r>
          </a:p>
        </p:txBody>
      </p:sp>
    </p:spTree>
    <p:extLst>
      <p:ext uri="{BB962C8B-B14F-4D97-AF65-F5344CB8AC3E}">
        <p14:creationId xmlns:p14="http://schemas.microsoft.com/office/powerpoint/2010/main" val="364960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Mini Soccer</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16615ACB-B968-4EF3-9C82-86ECE82F665D}"/>
              </a:ext>
            </a:extLst>
          </p:cNvPr>
          <p:cNvPicPr>
            <a:picLocks noChangeAspect="1"/>
          </p:cNvPicPr>
          <p:nvPr/>
        </p:nvPicPr>
        <p:blipFill rotWithShape="1">
          <a:blip r:embed="rId4"/>
          <a:srcRect l="21929" t="8241" r="22429" b="8899"/>
          <a:stretch/>
        </p:blipFill>
        <p:spPr>
          <a:xfrm>
            <a:off x="7161516" y="2489722"/>
            <a:ext cx="4690850" cy="3920081"/>
          </a:xfrm>
          <a:prstGeom prst="rect">
            <a:avLst/>
          </a:prstGeom>
        </p:spPr>
      </p:pic>
      <p:sp>
        <p:nvSpPr>
          <p:cNvPr id="16" name="TextBox 15">
            <a:extLst>
              <a:ext uri="{FF2B5EF4-FFF2-40B4-BE49-F238E27FC236}">
                <a16:creationId xmlns:a16="http://schemas.microsoft.com/office/drawing/2014/main" id="{350C6F10-09E3-4638-9766-29EBDAD9DA03}"/>
              </a:ext>
            </a:extLst>
          </p:cNvPr>
          <p:cNvSpPr txBox="1"/>
          <p:nvPr/>
        </p:nvSpPr>
        <p:spPr>
          <a:xfrm>
            <a:off x="339634" y="2647405"/>
            <a:ext cx="5698462" cy="2031325"/>
          </a:xfrm>
          <a:prstGeom prst="rect">
            <a:avLst/>
          </a:prstGeom>
          <a:noFill/>
        </p:spPr>
        <p:txBody>
          <a:bodyPr wrap="square" rtlCol="0">
            <a:spAutoFit/>
          </a:bodyPr>
          <a:lstStyle/>
          <a:p>
            <a:pPr marL="285750" indent="-285750">
              <a:buFont typeface="Arial" panose="020B0604020202020204" pitchFamily="34" charset="0"/>
              <a:buChar char="•"/>
            </a:pPr>
            <a:r>
              <a:rPr lang="en-AU" dirty="0"/>
              <a:t>Mini Soccer 3v3</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4 goals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Three halves of 10 minutes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Rotation of the kids every 2/3 minutes</a:t>
            </a:r>
          </a:p>
        </p:txBody>
      </p:sp>
    </p:spTree>
    <p:extLst>
      <p:ext uri="{BB962C8B-B14F-4D97-AF65-F5344CB8AC3E}">
        <p14:creationId xmlns:p14="http://schemas.microsoft.com/office/powerpoint/2010/main" val="88569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8E72F-D3DA-46CD-A91F-E96AAEA26C27}"/>
              </a:ext>
            </a:extLst>
          </p:cNvPr>
          <p:cNvSpPr>
            <a:spLocks noGrp="1"/>
          </p:cNvSpPr>
          <p:nvPr>
            <p:ph idx="1"/>
          </p:nvPr>
        </p:nvSpPr>
        <p:spPr>
          <a:xfrm>
            <a:off x="102391" y="2363607"/>
            <a:ext cx="11987212" cy="4491831"/>
          </a:xfrm>
        </p:spPr>
        <p:txBody>
          <a:bodyPr>
            <a:noAutofit/>
          </a:bodyPr>
          <a:lstStyle/>
          <a:p>
            <a:pPr marL="0" indent="0">
              <a:buNone/>
            </a:pPr>
            <a:r>
              <a:rPr lang="en-US" sz="1800" dirty="0">
                <a:solidFill>
                  <a:schemeClr val="tx1">
                    <a:lumMod val="50000"/>
                    <a:lumOff val="50000"/>
                  </a:schemeClr>
                </a:solidFill>
              </a:rPr>
              <a:t>This tool kit includes fun games that parents and coordinators can use to engage the children during the pre-game training session (15 minutes). In this handbook, you will find an assortment of exercise that we encourage all of you to choose and try with your Teams. </a:t>
            </a:r>
            <a:r>
              <a:rPr lang="en-US" sz="1800" b="1" dirty="0">
                <a:solidFill>
                  <a:schemeClr val="tx1">
                    <a:lumMod val="50000"/>
                    <a:lumOff val="50000"/>
                  </a:schemeClr>
                </a:solidFill>
              </a:rPr>
              <a:t>Exercises 1-6 are suitable for all ages, whereas exercise 7-15 are less suitable for the majority of Kindy and Pre-Primary children</a:t>
            </a:r>
            <a:r>
              <a:rPr lang="en-US" sz="1800" dirty="0">
                <a:solidFill>
                  <a:schemeClr val="tx1">
                    <a:lumMod val="50000"/>
                    <a:lumOff val="50000"/>
                  </a:schemeClr>
                </a:solidFill>
              </a:rPr>
              <a:t>. </a:t>
            </a:r>
          </a:p>
          <a:p>
            <a:pPr marL="0" indent="0">
              <a:buNone/>
            </a:pPr>
            <a:r>
              <a:rPr lang="en-US" sz="1800" dirty="0">
                <a:solidFill>
                  <a:schemeClr val="tx1">
                    <a:lumMod val="50000"/>
                    <a:lumOff val="50000"/>
                  </a:schemeClr>
                </a:solidFill>
              </a:rPr>
              <a:t>We welcome all feedback and would love to hear about your experience with your Teams when using the various exercises. Please don’t hesitate to reach out as we have qualified coaching staff available to assist with any situation you may face in guiding and teaching your children. </a:t>
            </a:r>
          </a:p>
          <a:p>
            <a:pPr marL="0" indent="0">
              <a:buNone/>
            </a:pPr>
            <a:r>
              <a:rPr lang="en-US" sz="1800" dirty="0">
                <a:solidFill>
                  <a:schemeClr val="tx1">
                    <a:lumMod val="50000"/>
                    <a:lumOff val="50000"/>
                  </a:schemeClr>
                </a:solidFill>
              </a:rPr>
              <a:t>Forward all questions and feedback to: </a:t>
            </a:r>
            <a:r>
              <a:rPr lang="en-US" sz="1800" b="1" dirty="0">
                <a:solidFill>
                  <a:schemeClr val="tx1">
                    <a:lumMod val="50000"/>
                    <a:lumOff val="50000"/>
                  </a:schemeClr>
                </a:solidFill>
              </a:rPr>
              <a:t>joey@uwanfc.com.a</a:t>
            </a:r>
            <a:r>
              <a:rPr lang="en-US" sz="1800" dirty="0">
                <a:solidFill>
                  <a:schemeClr val="tx1">
                    <a:lumMod val="50000"/>
                    <a:lumOff val="50000"/>
                  </a:schemeClr>
                </a:solidFill>
              </a:rPr>
              <a:t>u</a:t>
            </a:r>
          </a:p>
          <a:p>
            <a:pPr marL="0" indent="0">
              <a:buNone/>
            </a:pPr>
            <a:r>
              <a:rPr lang="en-US" sz="1800" b="1" dirty="0">
                <a:solidFill>
                  <a:schemeClr val="tx1">
                    <a:lumMod val="50000"/>
                    <a:lumOff val="50000"/>
                  </a:schemeClr>
                </a:solidFill>
              </a:rPr>
              <a:t>How do we coach</a:t>
            </a:r>
          </a:p>
          <a:p>
            <a:pPr marL="0" indent="0">
              <a:buNone/>
            </a:pPr>
            <a:r>
              <a:rPr lang="en-US" sz="1800" dirty="0">
                <a:solidFill>
                  <a:schemeClr val="tx1">
                    <a:lumMod val="50000"/>
                    <a:lumOff val="50000"/>
                  </a:schemeClr>
                </a:solidFill>
              </a:rPr>
              <a:t>Kids just want to play games and have fun. Coaches want to ‘teach' them how to play. It is well documented that the best approach is to introduce a ball between 2 goals and to let them play. This form of play is called the street football approach to coaching children. If you don’t make it fun, they will lose interest and not want to play.</a:t>
            </a:r>
          </a:p>
          <a:p>
            <a:pPr marL="0" indent="0">
              <a:buNone/>
            </a:pPr>
            <a:r>
              <a:rPr lang="en-US" sz="1800" dirty="0">
                <a:solidFill>
                  <a:schemeClr val="tx1">
                    <a:lumMod val="50000"/>
                    <a:lumOff val="50000"/>
                  </a:schemeClr>
                </a:solidFill>
              </a:rPr>
              <a:t>Drills are for older children as they introduce structure which at this young age can be viewed as boring, and players will lose interest.</a:t>
            </a:r>
          </a:p>
        </p:txBody>
      </p:sp>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Introduction</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spTree>
    <p:extLst>
      <p:ext uri="{BB962C8B-B14F-4D97-AF65-F5344CB8AC3E}">
        <p14:creationId xmlns:p14="http://schemas.microsoft.com/office/powerpoint/2010/main" val="181493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8E72F-D3DA-46CD-A91F-E96AAEA26C27}"/>
              </a:ext>
            </a:extLst>
          </p:cNvPr>
          <p:cNvSpPr>
            <a:spLocks noGrp="1"/>
          </p:cNvSpPr>
          <p:nvPr>
            <p:ph idx="1"/>
          </p:nvPr>
        </p:nvSpPr>
        <p:spPr>
          <a:xfrm>
            <a:off x="204788" y="2366169"/>
            <a:ext cx="11987212" cy="4429124"/>
          </a:xfrm>
        </p:spPr>
        <p:txBody>
          <a:bodyPr>
            <a:normAutofit lnSpcReduction="10000"/>
          </a:bodyPr>
          <a:lstStyle/>
          <a:p>
            <a:pPr marL="0" indent="0">
              <a:buNone/>
            </a:pPr>
            <a:r>
              <a:rPr lang="en-AU" sz="1800" b="1" dirty="0">
                <a:solidFill>
                  <a:schemeClr val="tx1">
                    <a:lumMod val="50000"/>
                    <a:lumOff val="50000"/>
                  </a:schemeClr>
                </a:solidFill>
              </a:rPr>
              <a:t>Tips</a:t>
            </a:r>
          </a:p>
          <a:p>
            <a:pPr marL="0" indent="0">
              <a:buNone/>
            </a:pPr>
            <a:r>
              <a:rPr lang="en-AU" sz="1800" dirty="0">
                <a:solidFill>
                  <a:schemeClr val="tx1">
                    <a:lumMod val="50000"/>
                    <a:lumOff val="50000"/>
                  </a:schemeClr>
                </a:solidFill>
              </a:rPr>
              <a:t>Coaches or game coordinators are an integral part of the experience. A coach must ensure a safe and positive environment for the enjoyment of all involved. So, what should we do to make the experience fun?</a:t>
            </a:r>
          </a:p>
          <a:p>
            <a:r>
              <a:rPr lang="en-AU" sz="1800" dirty="0">
                <a:solidFill>
                  <a:schemeClr val="tx1">
                    <a:lumMod val="50000"/>
                    <a:lumOff val="50000"/>
                  </a:schemeClr>
                </a:solidFill>
              </a:rPr>
              <a:t>Keep rules few and simple. No hands, just kicking the ball, no holding or pushing just play the ball. Learn through trial and error.</a:t>
            </a:r>
          </a:p>
          <a:p>
            <a:r>
              <a:rPr lang="en-AU" sz="1800" dirty="0">
                <a:solidFill>
                  <a:schemeClr val="tx1">
                    <a:lumMod val="50000"/>
                    <a:lumOff val="50000"/>
                  </a:schemeClr>
                </a:solidFill>
              </a:rPr>
              <a:t>Show them how they can score more if they pass.</a:t>
            </a:r>
          </a:p>
          <a:p>
            <a:r>
              <a:rPr lang="en-AU" sz="1800" dirty="0">
                <a:solidFill>
                  <a:schemeClr val="tx1">
                    <a:lumMod val="50000"/>
                    <a:lumOff val="50000"/>
                  </a:schemeClr>
                </a:solidFill>
              </a:rPr>
              <a:t>Keep them coming back for more. Introduce some creative fun, like celebrate passing and scoring together.</a:t>
            </a:r>
          </a:p>
          <a:p>
            <a:r>
              <a:rPr lang="en-AU" sz="1800" dirty="0">
                <a:solidFill>
                  <a:schemeClr val="tx1">
                    <a:lumMod val="50000"/>
                    <a:lumOff val="50000"/>
                  </a:schemeClr>
                </a:solidFill>
              </a:rPr>
              <a:t>Keep games small (5 a side) to keep the ball moving; this is the key.</a:t>
            </a:r>
          </a:p>
          <a:p>
            <a:r>
              <a:rPr lang="en-AU" sz="1800" dirty="0">
                <a:solidFill>
                  <a:schemeClr val="tx1">
                    <a:lumMod val="50000"/>
                    <a:lumOff val="50000"/>
                  </a:schemeClr>
                </a:solidFill>
              </a:rPr>
              <a:t>Plenty of encouraging comments throughout the games.</a:t>
            </a:r>
          </a:p>
          <a:p>
            <a:r>
              <a:rPr lang="en-AU" sz="1800" dirty="0">
                <a:solidFill>
                  <a:schemeClr val="tx1">
                    <a:lumMod val="50000"/>
                    <a:lumOff val="50000"/>
                  </a:schemeClr>
                </a:solidFill>
              </a:rPr>
              <a:t>In younger age groups keep play flowing even if the ball goes out a little. Kids this age do not even notice the lines.</a:t>
            </a:r>
          </a:p>
          <a:p>
            <a:r>
              <a:rPr lang="en-AU" sz="1800" dirty="0">
                <a:solidFill>
                  <a:schemeClr val="tx1">
                    <a:lumMod val="50000"/>
                    <a:lumOff val="50000"/>
                  </a:schemeClr>
                </a:solidFill>
              </a:rPr>
              <a:t>Making it clear at the start and during the games where they need to score. Particularly younger kids just want to kick the ball into a goal. Guide them which is the right goal. </a:t>
            </a:r>
          </a:p>
          <a:p>
            <a:r>
              <a:rPr lang="en-AU" sz="1800" dirty="0">
                <a:solidFill>
                  <a:schemeClr val="tx1">
                    <a:lumMod val="50000"/>
                    <a:lumOff val="50000"/>
                  </a:schemeClr>
                </a:solidFill>
              </a:rPr>
              <a:t>When children start to be disengaged break the game up into smaller groups to suit their enthusiasm. In doing this, you can have 2 games on 1 pitch, each group having a ball.</a:t>
            </a:r>
          </a:p>
        </p:txBody>
      </p:sp>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Playing Tips </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spTree>
    <p:extLst>
      <p:ext uri="{BB962C8B-B14F-4D97-AF65-F5344CB8AC3E}">
        <p14:creationId xmlns:p14="http://schemas.microsoft.com/office/powerpoint/2010/main" val="253048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1: The </a:t>
            </a:r>
            <a:r>
              <a:rPr lang="en-AU" dirty="0" err="1">
                <a:solidFill>
                  <a:srgbClr val="D8C600"/>
                </a:solidFill>
              </a:rPr>
              <a:t>Boogeyman</a:t>
            </a:r>
            <a:r>
              <a:rPr lang="en-AU" dirty="0">
                <a:solidFill>
                  <a:srgbClr val="D8C600"/>
                </a:solidFill>
              </a:rPr>
              <a:t> – duration 15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pic>
        <p:nvPicPr>
          <p:cNvPr id="5" name="Picture 4">
            <a:extLst>
              <a:ext uri="{FF2B5EF4-FFF2-40B4-BE49-F238E27FC236}">
                <a16:creationId xmlns:a16="http://schemas.microsoft.com/office/drawing/2014/main" id="{A6C44B89-70B8-49F7-A1BA-61509F85BABC}"/>
              </a:ext>
            </a:extLst>
          </p:cNvPr>
          <p:cNvPicPr>
            <a:picLocks noChangeAspect="1"/>
          </p:cNvPicPr>
          <p:nvPr/>
        </p:nvPicPr>
        <p:blipFill>
          <a:blip r:embed="rId4"/>
          <a:stretch>
            <a:fillRect/>
          </a:stretch>
        </p:blipFill>
        <p:spPr>
          <a:xfrm>
            <a:off x="6542508" y="2428876"/>
            <a:ext cx="5444704" cy="4018663"/>
          </a:xfrm>
          <a:prstGeom prst="rect">
            <a:avLst/>
          </a:prstGeom>
        </p:spPr>
      </p:pic>
      <p:sp>
        <p:nvSpPr>
          <p:cNvPr id="6" name="TextBox 5">
            <a:extLst>
              <a:ext uri="{FF2B5EF4-FFF2-40B4-BE49-F238E27FC236}">
                <a16:creationId xmlns:a16="http://schemas.microsoft.com/office/drawing/2014/main" id="{369FB911-256C-4631-ADF8-83B2C61BF3B2}"/>
              </a:ext>
            </a:extLst>
          </p:cNvPr>
          <p:cNvSpPr txBox="1"/>
          <p:nvPr/>
        </p:nvSpPr>
        <p:spPr>
          <a:xfrm>
            <a:off x="339633" y="2470488"/>
            <a:ext cx="5444703" cy="2893100"/>
          </a:xfrm>
          <a:prstGeom prst="rect">
            <a:avLst/>
          </a:prstGeom>
          <a:noFill/>
        </p:spPr>
        <p:txBody>
          <a:bodyPr wrap="square" rtlCol="0">
            <a:spAutoFit/>
          </a:bodyPr>
          <a:lstStyle/>
          <a:p>
            <a:r>
              <a:rPr lang="en-AU" sz="1400" b="1" dirty="0">
                <a:solidFill>
                  <a:schemeClr val="tx1">
                    <a:lumMod val="50000"/>
                    <a:lumOff val="50000"/>
                  </a:schemeClr>
                </a:solidFill>
              </a:rPr>
              <a:t>Set up:</a:t>
            </a:r>
          </a:p>
          <a:p>
            <a:pPr marL="285750" indent="-285750">
              <a:buFont typeface="Arial" panose="020B0604020202020204" pitchFamily="34" charset="0"/>
              <a:buChar char="•"/>
            </a:pPr>
            <a:r>
              <a:rPr lang="en-AU" sz="1400" dirty="0">
                <a:solidFill>
                  <a:schemeClr val="tx1">
                    <a:lumMod val="50000"/>
                    <a:lumOff val="50000"/>
                  </a:schemeClr>
                </a:solidFill>
              </a:rPr>
              <a:t>Create a square 20m x 20m</a:t>
            </a:r>
          </a:p>
          <a:p>
            <a:pPr marL="285750" indent="-285750">
              <a:buFont typeface="Arial" panose="020B0604020202020204" pitchFamily="34" charset="0"/>
              <a:buChar char="•"/>
            </a:pPr>
            <a:r>
              <a:rPr lang="en-AU" sz="1400" dirty="0">
                <a:solidFill>
                  <a:schemeClr val="tx1">
                    <a:lumMod val="50000"/>
                    <a:lumOff val="50000"/>
                  </a:schemeClr>
                </a:solidFill>
              </a:rPr>
              <a:t>Create the white area for the </a:t>
            </a:r>
            <a:r>
              <a:rPr lang="en-AU" sz="1400" dirty="0" err="1">
                <a:solidFill>
                  <a:schemeClr val="tx1">
                    <a:lumMod val="50000"/>
                    <a:lumOff val="50000"/>
                  </a:schemeClr>
                </a:solidFill>
              </a:rPr>
              <a:t>Boogeyman</a:t>
            </a:r>
            <a:r>
              <a:rPr lang="en-AU" sz="1400" dirty="0">
                <a:solidFill>
                  <a:schemeClr val="tx1">
                    <a:lumMod val="50000"/>
                    <a:lumOff val="50000"/>
                  </a:schemeClr>
                </a:solidFill>
              </a:rPr>
              <a:t> (5m x 20m)</a:t>
            </a:r>
          </a:p>
          <a:p>
            <a:pPr marL="742950" lvl="1" indent="-285750">
              <a:buFont typeface="Arial" panose="020B0604020202020204" pitchFamily="34" charset="0"/>
              <a:buChar char="•"/>
            </a:pPr>
            <a:r>
              <a:rPr lang="en-AU" sz="1400" dirty="0">
                <a:solidFill>
                  <a:schemeClr val="tx1">
                    <a:lumMod val="50000"/>
                    <a:lumOff val="50000"/>
                  </a:schemeClr>
                </a:solidFill>
              </a:rPr>
              <a:t>This is where the defender seeks to win the ball</a:t>
            </a:r>
          </a:p>
          <a:p>
            <a:pPr marL="285750" indent="-285750">
              <a:buFont typeface="Arial" panose="020B0604020202020204" pitchFamily="34" charset="0"/>
              <a:buChar char="•"/>
            </a:pPr>
            <a:r>
              <a:rPr lang="en-AU" sz="1400" dirty="0">
                <a:solidFill>
                  <a:schemeClr val="tx1">
                    <a:lumMod val="50000"/>
                    <a:lumOff val="50000"/>
                  </a:schemeClr>
                </a:solidFill>
              </a:rPr>
              <a:t>Create the blue ‘shooting area’ (5m x 20m)</a:t>
            </a:r>
          </a:p>
          <a:p>
            <a:pPr marL="742950" lvl="1" indent="-285750">
              <a:buFont typeface="Arial" panose="020B0604020202020204" pitchFamily="34" charset="0"/>
              <a:buChar char="•"/>
            </a:pPr>
            <a:r>
              <a:rPr lang="en-AU" sz="1400" dirty="0">
                <a:solidFill>
                  <a:schemeClr val="tx1">
                    <a:lumMod val="50000"/>
                    <a:lumOff val="50000"/>
                  </a:schemeClr>
                </a:solidFill>
              </a:rPr>
              <a:t>This is where the attackers shoot from</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Players start driving the balls and must get to the blue area, from which they need to shoot on goal. The defender (</a:t>
            </a:r>
            <a:r>
              <a:rPr lang="en-AU" sz="1400" dirty="0" err="1">
                <a:solidFill>
                  <a:schemeClr val="tx1">
                    <a:lumMod val="50000"/>
                    <a:lumOff val="50000"/>
                  </a:schemeClr>
                </a:solidFill>
              </a:rPr>
              <a:t>boogeyman</a:t>
            </a:r>
            <a:r>
              <a:rPr lang="en-AU" sz="1400" dirty="0">
                <a:solidFill>
                  <a:schemeClr val="tx1">
                    <a:lumMod val="50000"/>
                    <a:lumOff val="50000"/>
                  </a:schemeClr>
                </a:solidFill>
              </a:rPr>
              <a:t>) tries to take the ball away from team mates before they get to the blue area. </a:t>
            </a:r>
          </a:p>
          <a:p>
            <a:endParaRPr lang="en-AU" sz="1400" dirty="0">
              <a:solidFill>
                <a:schemeClr val="tx1">
                  <a:lumMod val="50000"/>
                  <a:lumOff val="50000"/>
                </a:schemeClr>
              </a:solidFill>
            </a:endParaRPr>
          </a:p>
          <a:p>
            <a:r>
              <a:rPr lang="en-AU" sz="1400" dirty="0">
                <a:solidFill>
                  <a:schemeClr val="tx1">
                    <a:lumMod val="50000"/>
                    <a:lumOff val="50000"/>
                  </a:schemeClr>
                </a:solidFill>
              </a:rPr>
              <a:t>The </a:t>
            </a:r>
            <a:r>
              <a:rPr lang="en-AU" sz="1400" dirty="0" err="1">
                <a:solidFill>
                  <a:schemeClr val="tx1">
                    <a:lumMod val="50000"/>
                    <a:lumOff val="50000"/>
                  </a:schemeClr>
                </a:solidFill>
              </a:rPr>
              <a:t>boogeyman</a:t>
            </a:r>
            <a:r>
              <a:rPr lang="en-AU" sz="1400" dirty="0">
                <a:solidFill>
                  <a:schemeClr val="tx1">
                    <a:lumMod val="50000"/>
                    <a:lumOff val="50000"/>
                  </a:schemeClr>
                </a:solidFill>
              </a:rPr>
              <a:t> can’t leave his white area.</a:t>
            </a:r>
          </a:p>
        </p:txBody>
      </p:sp>
    </p:spTree>
    <p:extLst>
      <p:ext uri="{BB962C8B-B14F-4D97-AF65-F5344CB8AC3E}">
        <p14:creationId xmlns:p14="http://schemas.microsoft.com/office/powerpoint/2010/main" val="138804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2: Cops and Robbers – duration 15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sp>
        <p:nvSpPr>
          <p:cNvPr id="6" name="TextBox 5">
            <a:extLst>
              <a:ext uri="{FF2B5EF4-FFF2-40B4-BE49-F238E27FC236}">
                <a16:creationId xmlns:a16="http://schemas.microsoft.com/office/drawing/2014/main" id="{369FB911-256C-4631-ADF8-83B2C61BF3B2}"/>
              </a:ext>
            </a:extLst>
          </p:cNvPr>
          <p:cNvSpPr txBox="1"/>
          <p:nvPr/>
        </p:nvSpPr>
        <p:spPr>
          <a:xfrm>
            <a:off x="339633" y="2470488"/>
            <a:ext cx="5939247" cy="4185761"/>
          </a:xfrm>
          <a:prstGeom prst="rect">
            <a:avLst/>
          </a:prstGeom>
          <a:noFill/>
        </p:spPr>
        <p:txBody>
          <a:bodyPr wrap="square" rtlCol="0">
            <a:spAutoFit/>
          </a:bodyPr>
          <a:lstStyle/>
          <a:p>
            <a:r>
              <a:rPr lang="en-AU" sz="1400" b="1" dirty="0">
                <a:solidFill>
                  <a:schemeClr val="tx1">
                    <a:lumMod val="50000"/>
                    <a:lumOff val="50000"/>
                  </a:schemeClr>
                </a:solidFill>
              </a:rPr>
              <a:t>Set up:</a:t>
            </a:r>
          </a:p>
          <a:p>
            <a:pPr marL="285750" indent="-285750">
              <a:buFont typeface="Arial" panose="020B0604020202020204" pitchFamily="34" charset="0"/>
              <a:buChar char="•"/>
            </a:pPr>
            <a:r>
              <a:rPr lang="en-AU" sz="1400" dirty="0">
                <a:solidFill>
                  <a:schemeClr val="tx1">
                    <a:lumMod val="50000"/>
                    <a:lumOff val="50000"/>
                  </a:schemeClr>
                </a:solidFill>
              </a:rPr>
              <a:t>Create a square 15m x 15m</a:t>
            </a:r>
          </a:p>
          <a:p>
            <a:pPr marL="285750" indent="-285750">
              <a:buFont typeface="Arial" panose="020B0604020202020204" pitchFamily="34" charset="0"/>
              <a:buChar char="•"/>
            </a:pPr>
            <a:r>
              <a:rPr lang="en-AU" sz="1400" dirty="0">
                <a:solidFill>
                  <a:schemeClr val="tx1">
                    <a:lumMod val="50000"/>
                    <a:lumOff val="50000"/>
                  </a:schemeClr>
                </a:solidFill>
              </a:rPr>
              <a:t>In the centre of the square, create another square 3m  x 3m. </a:t>
            </a:r>
          </a:p>
          <a:p>
            <a:pPr marL="285750" indent="-285750">
              <a:buFont typeface="Arial" panose="020B0604020202020204" pitchFamily="34" charset="0"/>
              <a:buChar char="•"/>
            </a:pPr>
            <a:r>
              <a:rPr lang="en-AU" sz="1400" dirty="0">
                <a:solidFill>
                  <a:schemeClr val="tx1">
                    <a:lumMod val="50000"/>
                    <a:lumOff val="50000"/>
                  </a:schemeClr>
                </a:solidFill>
              </a:rPr>
              <a:t>Give a vest to the defender; he will be placed on guard </a:t>
            </a:r>
          </a:p>
          <a:p>
            <a:pPr marL="285750" indent="-285750">
              <a:buFont typeface="Arial" panose="020B0604020202020204" pitchFamily="34" charset="0"/>
              <a:buChar char="•"/>
            </a:pPr>
            <a:r>
              <a:rPr lang="en-AU" sz="1400" dirty="0">
                <a:solidFill>
                  <a:schemeClr val="tx1">
                    <a:lumMod val="50000"/>
                    <a:lumOff val="50000"/>
                  </a:schemeClr>
                </a:solidFill>
              </a:rPr>
              <a:t>The other players go outside the big square</a:t>
            </a:r>
          </a:p>
          <a:p>
            <a:pPr marL="285750" indent="-285750">
              <a:buFont typeface="Arial" panose="020B0604020202020204" pitchFamily="34" charset="0"/>
              <a:buChar char="•"/>
            </a:pPr>
            <a:r>
              <a:rPr lang="en-AU" sz="1400" dirty="0">
                <a:solidFill>
                  <a:schemeClr val="tx1">
                    <a:lumMod val="50000"/>
                    <a:lumOff val="50000"/>
                  </a:schemeClr>
                </a:solidFill>
              </a:rPr>
              <a:t>Place 6 balls in the central square</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On the coach’s signal players, try to conquer the balls that are inside the square; once they conquer the ball, they should take it to the base (outside of the square) while the defender tries to touch the forwards in order to make them go back to the starting point without the ball</a:t>
            </a:r>
          </a:p>
          <a:p>
            <a:endParaRPr lang="en-AU" sz="1400" dirty="0">
              <a:solidFill>
                <a:schemeClr val="tx1">
                  <a:lumMod val="50000"/>
                  <a:lumOff val="50000"/>
                </a:schemeClr>
              </a:solidFill>
            </a:endParaRPr>
          </a:p>
          <a:p>
            <a:r>
              <a:rPr lang="en-AU" sz="1400" b="1" dirty="0">
                <a:solidFill>
                  <a:schemeClr val="tx1">
                    <a:lumMod val="50000"/>
                    <a:lumOff val="50000"/>
                  </a:schemeClr>
                </a:solidFill>
              </a:rPr>
              <a:t>Coaching points</a:t>
            </a:r>
          </a:p>
          <a:p>
            <a:pPr marL="285750" indent="-285750">
              <a:buFont typeface="Arial" panose="020B0604020202020204" pitchFamily="34" charset="0"/>
              <a:buChar char="•"/>
            </a:pPr>
            <a:r>
              <a:rPr lang="en-AU" sz="1400" dirty="0">
                <a:solidFill>
                  <a:schemeClr val="tx1">
                    <a:lumMod val="50000"/>
                    <a:lumOff val="50000"/>
                  </a:schemeClr>
                </a:solidFill>
              </a:rPr>
              <a:t>Keep the ball close to the foot when running with the ball</a:t>
            </a:r>
          </a:p>
          <a:p>
            <a:pPr marL="285750" indent="-285750">
              <a:buFont typeface="Arial" panose="020B0604020202020204" pitchFamily="34" charset="0"/>
              <a:buChar char="•"/>
            </a:pPr>
            <a:r>
              <a:rPr lang="en-AU" sz="1400" dirty="0">
                <a:solidFill>
                  <a:schemeClr val="tx1">
                    <a:lumMod val="50000"/>
                    <a:lumOff val="50000"/>
                  </a:schemeClr>
                </a:solidFill>
              </a:rPr>
              <a:t>Be on top of the ball by keeping the upper body slightly bent forwards</a:t>
            </a:r>
          </a:p>
          <a:p>
            <a:pPr marL="285750" indent="-285750">
              <a:buFont typeface="Arial" panose="020B0604020202020204" pitchFamily="34" charset="0"/>
              <a:buChar char="•"/>
            </a:pPr>
            <a:r>
              <a:rPr lang="en-AU" sz="1400" dirty="0">
                <a:solidFill>
                  <a:schemeClr val="tx1">
                    <a:lumMod val="50000"/>
                    <a:lumOff val="50000"/>
                  </a:schemeClr>
                </a:solidFill>
              </a:rPr>
              <a:t>Control the situation by developing peripheral vision</a:t>
            </a:r>
          </a:p>
          <a:p>
            <a:pPr marL="285750" indent="-285750">
              <a:buFont typeface="Arial" panose="020B0604020202020204" pitchFamily="34" charset="0"/>
              <a:buChar char="•"/>
            </a:pPr>
            <a:r>
              <a:rPr lang="en-AU" sz="1400" dirty="0">
                <a:solidFill>
                  <a:schemeClr val="tx1">
                    <a:lumMod val="50000"/>
                    <a:lumOff val="50000"/>
                  </a:schemeClr>
                </a:solidFill>
              </a:rPr>
              <a:t>Ease the success of the exercise by allowing them to drive the ball with their preferred foot</a:t>
            </a:r>
          </a:p>
        </p:txBody>
      </p:sp>
      <p:pic>
        <p:nvPicPr>
          <p:cNvPr id="3" name="Picture 2">
            <a:extLst>
              <a:ext uri="{FF2B5EF4-FFF2-40B4-BE49-F238E27FC236}">
                <a16:creationId xmlns:a16="http://schemas.microsoft.com/office/drawing/2014/main" id="{5012F388-93F6-4E8C-867B-718E7EB09AD6}"/>
              </a:ext>
            </a:extLst>
          </p:cNvPr>
          <p:cNvPicPr>
            <a:picLocks noChangeAspect="1"/>
          </p:cNvPicPr>
          <p:nvPr/>
        </p:nvPicPr>
        <p:blipFill>
          <a:blip r:embed="rId4"/>
          <a:stretch>
            <a:fillRect/>
          </a:stretch>
        </p:blipFill>
        <p:spPr>
          <a:xfrm>
            <a:off x="6542509" y="2428876"/>
            <a:ext cx="5444703" cy="4006278"/>
          </a:xfrm>
          <a:prstGeom prst="rect">
            <a:avLst/>
          </a:prstGeom>
        </p:spPr>
      </p:pic>
    </p:spTree>
    <p:extLst>
      <p:ext uri="{BB962C8B-B14F-4D97-AF65-F5344CB8AC3E}">
        <p14:creationId xmlns:p14="http://schemas.microsoft.com/office/powerpoint/2010/main" val="350641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3: Catch the fugitives – duration 15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sp>
        <p:nvSpPr>
          <p:cNvPr id="6" name="TextBox 5">
            <a:extLst>
              <a:ext uri="{FF2B5EF4-FFF2-40B4-BE49-F238E27FC236}">
                <a16:creationId xmlns:a16="http://schemas.microsoft.com/office/drawing/2014/main" id="{369FB911-256C-4631-ADF8-83B2C61BF3B2}"/>
              </a:ext>
            </a:extLst>
          </p:cNvPr>
          <p:cNvSpPr txBox="1"/>
          <p:nvPr/>
        </p:nvSpPr>
        <p:spPr>
          <a:xfrm>
            <a:off x="339633" y="2470488"/>
            <a:ext cx="5939247" cy="3108543"/>
          </a:xfrm>
          <a:prstGeom prst="rect">
            <a:avLst/>
          </a:prstGeom>
          <a:noFill/>
        </p:spPr>
        <p:txBody>
          <a:bodyPr wrap="square" rtlCol="0">
            <a:spAutoFit/>
          </a:bodyPr>
          <a:lstStyle/>
          <a:p>
            <a:r>
              <a:rPr lang="en-AU" sz="1400" b="1" dirty="0">
                <a:solidFill>
                  <a:schemeClr val="tx1">
                    <a:lumMod val="50000"/>
                    <a:lumOff val="50000"/>
                  </a:schemeClr>
                </a:solidFill>
              </a:rPr>
              <a:t>Set up:</a:t>
            </a:r>
          </a:p>
          <a:p>
            <a:pPr marL="285750" indent="-285750">
              <a:buFont typeface="Arial" panose="020B0604020202020204" pitchFamily="34" charset="0"/>
              <a:buChar char="•"/>
            </a:pPr>
            <a:r>
              <a:rPr lang="en-AU" sz="1400" dirty="0">
                <a:solidFill>
                  <a:schemeClr val="tx1">
                    <a:lumMod val="50000"/>
                    <a:lumOff val="50000"/>
                  </a:schemeClr>
                </a:solidFill>
              </a:rPr>
              <a:t>Create a square 15m x 15m</a:t>
            </a:r>
          </a:p>
          <a:p>
            <a:pPr marL="285750" indent="-285750">
              <a:buFont typeface="Arial" panose="020B0604020202020204" pitchFamily="34" charset="0"/>
              <a:buChar char="•"/>
            </a:pPr>
            <a:r>
              <a:rPr lang="en-AU" sz="1400" dirty="0">
                <a:solidFill>
                  <a:schemeClr val="tx1">
                    <a:lumMod val="50000"/>
                    <a:lumOff val="50000"/>
                  </a:schemeClr>
                </a:solidFill>
              </a:rPr>
              <a:t>Give a vest to the defender</a:t>
            </a:r>
          </a:p>
          <a:p>
            <a:pPr marL="285750" indent="-285750">
              <a:buFont typeface="Arial" panose="020B0604020202020204" pitchFamily="34" charset="0"/>
              <a:buChar char="•"/>
            </a:pPr>
            <a:r>
              <a:rPr lang="en-AU" sz="1400" dirty="0">
                <a:solidFill>
                  <a:schemeClr val="tx1">
                    <a:lumMod val="50000"/>
                    <a:lumOff val="50000"/>
                  </a:schemeClr>
                </a:solidFill>
              </a:rPr>
              <a:t>Players go inside the square</a:t>
            </a:r>
          </a:p>
          <a:p>
            <a:pPr marL="285750" indent="-285750">
              <a:buFont typeface="Arial" panose="020B0604020202020204" pitchFamily="34" charset="0"/>
              <a:buChar char="•"/>
            </a:pPr>
            <a:r>
              <a:rPr lang="en-AU" sz="1400" dirty="0">
                <a:solidFill>
                  <a:schemeClr val="tx1">
                    <a:lumMod val="50000"/>
                    <a:lumOff val="50000"/>
                  </a:schemeClr>
                </a:solidFill>
              </a:rPr>
              <a:t>The defender starts with the ball in his hands</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Players try to run away from the defender that tries to hit them with the ball</a:t>
            </a:r>
          </a:p>
          <a:p>
            <a:endParaRPr lang="en-AU" sz="1400" dirty="0">
              <a:solidFill>
                <a:schemeClr val="tx1">
                  <a:lumMod val="50000"/>
                  <a:lumOff val="50000"/>
                </a:schemeClr>
              </a:solidFill>
            </a:endParaRPr>
          </a:p>
          <a:p>
            <a:r>
              <a:rPr lang="en-AU" sz="1400" b="1" dirty="0">
                <a:solidFill>
                  <a:schemeClr val="tx1">
                    <a:lumMod val="50000"/>
                    <a:lumOff val="50000"/>
                  </a:schemeClr>
                </a:solidFill>
              </a:rPr>
              <a:t>Rules</a:t>
            </a:r>
          </a:p>
          <a:p>
            <a:pPr marL="285750" indent="-285750">
              <a:buFont typeface="Arial" panose="020B0604020202020204" pitchFamily="34" charset="0"/>
              <a:buChar char="•"/>
            </a:pPr>
            <a:r>
              <a:rPr lang="en-AU" sz="1400" dirty="0">
                <a:solidFill>
                  <a:schemeClr val="tx1">
                    <a:lumMod val="50000"/>
                    <a:lumOff val="50000"/>
                  </a:schemeClr>
                </a:solidFill>
              </a:rPr>
              <a:t>Players that are hit become defenders</a:t>
            </a:r>
          </a:p>
          <a:p>
            <a:pPr marL="285750" indent="-285750">
              <a:buFont typeface="Arial" panose="020B0604020202020204" pitchFamily="34" charset="0"/>
              <a:buChar char="•"/>
            </a:pPr>
            <a:r>
              <a:rPr lang="en-AU" sz="1400" dirty="0">
                <a:solidFill>
                  <a:schemeClr val="tx1">
                    <a:lumMod val="50000"/>
                    <a:lumOff val="50000"/>
                  </a:schemeClr>
                </a:solidFill>
              </a:rPr>
              <a:t>The winner will be the last player that gets hit</a:t>
            </a:r>
          </a:p>
          <a:p>
            <a:endParaRPr lang="en-AU" sz="1400" dirty="0"/>
          </a:p>
          <a:p>
            <a:pPr marL="342900" indent="-342900">
              <a:buAutoNum type="arabicPeriod"/>
            </a:pPr>
            <a:endParaRPr lang="en-AU" sz="1400" dirty="0"/>
          </a:p>
        </p:txBody>
      </p:sp>
      <p:pic>
        <p:nvPicPr>
          <p:cNvPr id="2" name="Picture 1">
            <a:extLst>
              <a:ext uri="{FF2B5EF4-FFF2-40B4-BE49-F238E27FC236}">
                <a16:creationId xmlns:a16="http://schemas.microsoft.com/office/drawing/2014/main" id="{2D2E7640-636C-4EEA-8736-AF5C99BA6A36}"/>
              </a:ext>
            </a:extLst>
          </p:cNvPr>
          <p:cNvPicPr>
            <a:picLocks noChangeAspect="1"/>
          </p:cNvPicPr>
          <p:nvPr/>
        </p:nvPicPr>
        <p:blipFill>
          <a:blip r:embed="rId4"/>
          <a:stretch>
            <a:fillRect/>
          </a:stretch>
        </p:blipFill>
        <p:spPr>
          <a:xfrm>
            <a:off x="6591544" y="2458719"/>
            <a:ext cx="5395668" cy="3013004"/>
          </a:xfrm>
          <a:prstGeom prst="rect">
            <a:avLst/>
          </a:prstGeom>
        </p:spPr>
      </p:pic>
      <p:sp>
        <p:nvSpPr>
          <p:cNvPr id="4" name="Rectangle 3">
            <a:extLst>
              <a:ext uri="{FF2B5EF4-FFF2-40B4-BE49-F238E27FC236}">
                <a16:creationId xmlns:a16="http://schemas.microsoft.com/office/drawing/2014/main" id="{8FC90921-498B-4BA8-978B-B9428D4EE44A}"/>
              </a:ext>
            </a:extLst>
          </p:cNvPr>
          <p:cNvSpPr/>
          <p:nvPr/>
        </p:nvSpPr>
        <p:spPr>
          <a:xfrm>
            <a:off x="339633" y="5242817"/>
            <a:ext cx="6096000" cy="1384995"/>
          </a:xfrm>
          <a:prstGeom prst="rect">
            <a:avLst/>
          </a:prstGeom>
        </p:spPr>
        <p:txBody>
          <a:bodyPr>
            <a:spAutoFit/>
          </a:bodyPr>
          <a:lstStyle/>
          <a:p>
            <a:r>
              <a:rPr lang="en-AU" sz="1400" b="1" dirty="0">
                <a:solidFill>
                  <a:schemeClr val="tx1">
                    <a:lumMod val="50000"/>
                    <a:lumOff val="50000"/>
                  </a:schemeClr>
                </a:solidFill>
              </a:rPr>
              <a:t>Coaching points</a:t>
            </a:r>
          </a:p>
          <a:p>
            <a:pPr marL="285750" indent="-285750">
              <a:buFont typeface="Arial" panose="020B0604020202020204" pitchFamily="34" charset="0"/>
              <a:buChar char="•"/>
            </a:pPr>
            <a:r>
              <a:rPr lang="en-AU" sz="1400" dirty="0">
                <a:solidFill>
                  <a:schemeClr val="tx1">
                    <a:lumMod val="50000"/>
                    <a:lumOff val="50000"/>
                  </a:schemeClr>
                </a:solidFill>
              </a:rPr>
              <a:t>Players have to execute changes in direction based on the positioning of the rival, with the ball in their hands and paying attention to their movements</a:t>
            </a:r>
          </a:p>
          <a:p>
            <a:pPr marL="285750" indent="-285750">
              <a:buFont typeface="Arial" panose="020B0604020202020204" pitchFamily="34" charset="0"/>
              <a:buChar char="•"/>
            </a:pPr>
            <a:r>
              <a:rPr lang="en-AU" sz="1400" dirty="0">
                <a:solidFill>
                  <a:schemeClr val="tx1">
                    <a:lumMod val="50000"/>
                    <a:lumOff val="50000"/>
                  </a:schemeClr>
                </a:solidFill>
              </a:rPr>
              <a:t>Changes in direction are executed with the proper coordination to avoid the attack of the rival both quickly and efficiently</a:t>
            </a:r>
          </a:p>
          <a:p>
            <a:pPr marL="285750" indent="-285750">
              <a:buFont typeface="Arial" panose="020B0604020202020204" pitchFamily="34" charset="0"/>
              <a:buChar char="•"/>
            </a:pPr>
            <a:r>
              <a:rPr lang="en-AU" sz="1400" dirty="0">
                <a:solidFill>
                  <a:schemeClr val="tx1">
                    <a:lumMod val="50000"/>
                    <a:lumOff val="50000"/>
                  </a:schemeClr>
                </a:solidFill>
              </a:rPr>
              <a:t>Ease the success of the exercise by introducing a second ball</a:t>
            </a:r>
          </a:p>
        </p:txBody>
      </p:sp>
      <p:sp>
        <p:nvSpPr>
          <p:cNvPr id="5" name="Rectangle 4">
            <a:extLst>
              <a:ext uri="{FF2B5EF4-FFF2-40B4-BE49-F238E27FC236}">
                <a16:creationId xmlns:a16="http://schemas.microsoft.com/office/drawing/2014/main" id="{21B5671E-2764-4CEA-ADBA-69802FF5118B}"/>
              </a:ext>
            </a:extLst>
          </p:cNvPr>
          <p:cNvSpPr/>
          <p:nvPr/>
        </p:nvSpPr>
        <p:spPr>
          <a:xfrm>
            <a:off x="6591544" y="5481022"/>
            <a:ext cx="6096000" cy="738664"/>
          </a:xfrm>
          <a:prstGeom prst="rect">
            <a:avLst/>
          </a:prstGeom>
        </p:spPr>
        <p:txBody>
          <a:bodyPr>
            <a:spAutoFit/>
          </a:bodyPr>
          <a:lstStyle/>
          <a:p>
            <a:r>
              <a:rPr lang="en-AU" sz="1400" b="1" dirty="0">
                <a:solidFill>
                  <a:schemeClr val="tx1">
                    <a:lumMod val="50000"/>
                    <a:lumOff val="50000"/>
                  </a:schemeClr>
                </a:solidFill>
              </a:rPr>
              <a:t>Variations</a:t>
            </a:r>
          </a:p>
          <a:p>
            <a:pPr marL="342900" indent="-342900">
              <a:buAutoNum type="arabicPeriod"/>
            </a:pPr>
            <a:r>
              <a:rPr lang="en-AU" sz="1400" dirty="0">
                <a:solidFill>
                  <a:schemeClr val="tx1">
                    <a:lumMod val="50000"/>
                    <a:lumOff val="50000"/>
                  </a:schemeClr>
                </a:solidFill>
              </a:rPr>
              <a:t>The coach can choose if the ball is driven with the feet</a:t>
            </a:r>
          </a:p>
          <a:p>
            <a:pPr marL="342900" indent="-342900">
              <a:buAutoNum type="arabicPeriod"/>
            </a:pPr>
            <a:r>
              <a:rPr lang="en-AU" sz="1400" dirty="0">
                <a:solidFill>
                  <a:schemeClr val="tx1">
                    <a:lumMod val="50000"/>
                    <a:lumOff val="50000"/>
                  </a:schemeClr>
                </a:solidFill>
              </a:rPr>
              <a:t>The coach can make fugitives drive the ball </a:t>
            </a:r>
          </a:p>
        </p:txBody>
      </p:sp>
    </p:spTree>
    <p:extLst>
      <p:ext uri="{BB962C8B-B14F-4D97-AF65-F5344CB8AC3E}">
        <p14:creationId xmlns:p14="http://schemas.microsoft.com/office/powerpoint/2010/main" val="235769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4: The </a:t>
            </a:r>
            <a:r>
              <a:rPr lang="en-AU" dirty="0" err="1">
                <a:solidFill>
                  <a:srgbClr val="D8C600"/>
                </a:solidFill>
              </a:rPr>
              <a:t>Boogeyman</a:t>
            </a:r>
            <a:r>
              <a:rPr lang="en-AU" dirty="0">
                <a:solidFill>
                  <a:srgbClr val="D8C600"/>
                </a:solidFill>
              </a:rPr>
              <a:t>– duration 15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sp>
        <p:nvSpPr>
          <p:cNvPr id="6" name="TextBox 5">
            <a:extLst>
              <a:ext uri="{FF2B5EF4-FFF2-40B4-BE49-F238E27FC236}">
                <a16:creationId xmlns:a16="http://schemas.microsoft.com/office/drawing/2014/main" id="{369FB911-256C-4631-ADF8-83B2C61BF3B2}"/>
              </a:ext>
            </a:extLst>
          </p:cNvPr>
          <p:cNvSpPr txBox="1"/>
          <p:nvPr/>
        </p:nvSpPr>
        <p:spPr>
          <a:xfrm>
            <a:off x="339633" y="2470488"/>
            <a:ext cx="5939247" cy="3108543"/>
          </a:xfrm>
          <a:prstGeom prst="rect">
            <a:avLst/>
          </a:prstGeom>
          <a:noFill/>
        </p:spPr>
        <p:txBody>
          <a:bodyPr wrap="square" rtlCol="0">
            <a:spAutoFit/>
          </a:bodyPr>
          <a:lstStyle/>
          <a:p>
            <a:r>
              <a:rPr lang="en-AU" sz="1400" b="1" dirty="0">
                <a:solidFill>
                  <a:schemeClr val="tx1">
                    <a:lumMod val="50000"/>
                    <a:lumOff val="50000"/>
                  </a:schemeClr>
                </a:solidFill>
              </a:rPr>
              <a:t>Set up:</a:t>
            </a:r>
          </a:p>
          <a:p>
            <a:pPr marL="285750" indent="-285750">
              <a:buFont typeface="Arial" panose="020B0604020202020204" pitchFamily="34" charset="0"/>
              <a:buChar char="•"/>
            </a:pPr>
            <a:r>
              <a:rPr lang="en-AU" sz="1400" dirty="0">
                <a:solidFill>
                  <a:schemeClr val="tx1">
                    <a:lumMod val="50000"/>
                    <a:lumOff val="50000"/>
                  </a:schemeClr>
                </a:solidFill>
              </a:rPr>
              <a:t>Create a square 15m x 15m and divide it into two equally sized parts</a:t>
            </a:r>
          </a:p>
          <a:p>
            <a:pPr marL="285750" indent="-285750">
              <a:buFont typeface="Arial" panose="020B0604020202020204" pitchFamily="34" charset="0"/>
              <a:buChar char="•"/>
            </a:pPr>
            <a:r>
              <a:rPr lang="en-AU" sz="1400" dirty="0">
                <a:solidFill>
                  <a:schemeClr val="tx1">
                    <a:lumMod val="50000"/>
                    <a:lumOff val="50000"/>
                  </a:schemeClr>
                </a:solidFill>
              </a:rPr>
              <a:t>A player starts with the vest in the lines that divides the square, while the others start from the side. </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The player with the vest has to touch his teammate before they get to the line that divides the square. If teammates are touched, they become ‘boogeymen’ and can start touching opponents</a:t>
            </a:r>
          </a:p>
          <a:p>
            <a:endParaRPr lang="en-AU" sz="1400" dirty="0">
              <a:solidFill>
                <a:schemeClr val="tx1">
                  <a:lumMod val="50000"/>
                  <a:lumOff val="50000"/>
                </a:schemeClr>
              </a:solidFill>
            </a:endParaRPr>
          </a:p>
          <a:p>
            <a:r>
              <a:rPr lang="en-AU" sz="1400" b="1" dirty="0">
                <a:solidFill>
                  <a:schemeClr val="tx1">
                    <a:lumMod val="50000"/>
                    <a:lumOff val="50000"/>
                  </a:schemeClr>
                </a:solidFill>
              </a:rPr>
              <a:t>Rules</a:t>
            </a:r>
          </a:p>
          <a:p>
            <a:pPr marL="285750" indent="-285750">
              <a:buFont typeface="Arial" panose="020B0604020202020204" pitchFamily="34" charset="0"/>
              <a:buChar char="•"/>
            </a:pPr>
            <a:r>
              <a:rPr lang="en-AU" sz="1400" dirty="0">
                <a:solidFill>
                  <a:schemeClr val="tx1">
                    <a:lumMod val="50000"/>
                    <a:lumOff val="50000"/>
                  </a:schemeClr>
                </a:solidFill>
              </a:rPr>
              <a:t>The boogeymen can only move in front of the dividing middle line</a:t>
            </a:r>
          </a:p>
          <a:p>
            <a:pPr marL="285750" indent="-285750">
              <a:buFont typeface="Arial" panose="020B0604020202020204" pitchFamily="34" charset="0"/>
              <a:buChar char="•"/>
            </a:pPr>
            <a:r>
              <a:rPr lang="en-AU" sz="1400" dirty="0">
                <a:solidFill>
                  <a:schemeClr val="tx1">
                    <a:lumMod val="50000"/>
                    <a:lumOff val="50000"/>
                  </a:schemeClr>
                </a:solidFill>
              </a:rPr>
              <a:t>The player that is touched last will be the winner</a:t>
            </a:r>
          </a:p>
          <a:p>
            <a:pPr marL="342900" indent="-342900">
              <a:buAutoNum type="arabicPeriod"/>
            </a:pPr>
            <a:endParaRPr lang="en-AU" sz="1400" dirty="0"/>
          </a:p>
        </p:txBody>
      </p:sp>
      <p:sp>
        <p:nvSpPr>
          <p:cNvPr id="4" name="Rectangle 3">
            <a:extLst>
              <a:ext uri="{FF2B5EF4-FFF2-40B4-BE49-F238E27FC236}">
                <a16:creationId xmlns:a16="http://schemas.microsoft.com/office/drawing/2014/main" id="{8FC90921-498B-4BA8-978B-B9428D4EE44A}"/>
              </a:ext>
            </a:extLst>
          </p:cNvPr>
          <p:cNvSpPr/>
          <p:nvPr/>
        </p:nvSpPr>
        <p:spPr>
          <a:xfrm>
            <a:off x="339633" y="5358958"/>
            <a:ext cx="6096000" cy="1169551"/>
          </a:xfrm>
          <a:prstGeom prst="rect">
            <a:avLst/>
          </a:prstGeom>
        </p:spPr>
        <p:txBody>
          <a:bodyPr>
            <a:spAutoFit/>
          </a:bodyPr>
          <a:lstStyle/>
          <a:p>
            <a:r>
              <a:rPr lang="en-AU" sz="1400" b="1" dirty="0">
                <a:solidFill>
                  <a:schemeClr val="tx1">
                    <a:lumMod val="50000"/>
                    <a:lumOff val="50000"/>
                  </a:schemeClr>
                </a:solidFill>
              </a:rPr>
              <a:t>Coaching points</a:t>
            </a:r>
          </a:p>
          <a:p>
            <a:pPr marL="285750" indent="-285750">
              <a:buFont typeface="Arial" panose="020B0604020202020204" pitchFamily="34" charset="0"/>
              <a:buChar char="•"/>
            </a:pPr>
            <a:r>
              <a:rPr lang="en-AU" sz="1400" dirty="0">
                <a:solidFill>
                  <a:schemeClr val="tx1">
                    <a:lumMod val="50000"/>
                    <a:lumOff val="50000"/>
                  </a:schemeClr>
                </a:solidFill>
              </a:rPr>
              <a:t>Players that participate in the exercise have to understand the position of the opponent in order for them to avoid being touched.</a:t>
            </a:r>
          </a:p>
          <a:p>
            <a:pPr marL="285750" indent="-285750">
              <a:buFont typeface="Arial" panose="020B0604020202020204" pitchFamily="34" charset="0"/>
              <a:buChar char="•"/>
            </a:pPr>
            <a:r>
              <a:rPr lang="en-AU" sz="1400" dirty="0">
                <a:solidFill>
                  <a:schemeClr val="tx1">
                    <a:lumMod val="50000"/>
                    <a:lumOff val="50000"/>
                  </a:schemeClr>
                </a:solidFill>
              </a:rPr>
              <a:t>Players with vest simulate pressing action when following rivals</a:t>
            </a:r>
          </a:p>
          <a:p>
            <a:pPr marL="285750" indent="-285750">
              <a:buFont typeface="Arial" panose="020B0604020202020204" pitchFamily="34" charset="0"/>
              <a:buChar char="•"/>
            </a:pPr>
            <a:r>
              <a:rPr lang="en-AU" sz="1400" dirty="0">
                <a:solidFill>
                  <a:schemeClr val="tx1">
                    <a:lumMod val="50000"/>
                    <a:lumOff val="50000"/>
                  </a:schemeClr>
                </a:solidFill>
              </a:rPr>
              <a:t>Adapt the dimensions of the playing area based on skills</a:t>
            </a:r>
          </a:p>
        </p:txBody>
      </p:sp>
      <p:sp>
        <p:nvSpPr>
          <p:cNvPr id="5" name="Rectangle 4">
            <a:extLst>
              <a:ext uri="{FF2B5EF4-FFF2-40B4-BE49-F238E27FC236}">
                <a16:creationId xmlns:a16="http://schemas.microsoft.com/office/drawing/2014/main" id="{21B5671E-2764-4CEA-ADBA-69802FF5118B}"/>
              </a:ext>
            </a:extLst>
          </p:cNvPr>
          <p:cNvSpPr/>
          <p:nvPr/>
        </p:nvSpPr>
        <p:spPr>
          <a:xfrm>
            <a:off x="6591544" y="5481022"/>
            <a:ext cx="5395668" cy="738664"/>
          </a:xfrm>
          <a:prstGeom prst="rect">
            <a:avLst/>
          </a:prstGeom>
        </p:spPr>
        <p:txBody>
          <a:bodyPr wrap="square">
            <a:spAutoFit/>
          </a:bodyPr>
          <a:lstStyle/>
          <a:p>
            <a:r>
              <a:rPr lang="en-AU" sz="1400" b="1" dirty="0">
                <a:solidFill>
                  <a:schemeClr val="tx1">
                    <a:lumMod val="50000"/>
                    <a:lumOff val="50000"/>
                  </a:schemeClr>
                </a:solidFill>
              </a:rPr>
              <a:t>Variations</a:t>
            </a:r>
          </a:p>
          <a:p>
            <a:pPr marL="342900" indent="-342900">
              <a:buAutoNum type="arabicPeriod"/>
            </a:pPr>
            <a:r>
              <a:rPr lang="en-AU" sz="1400" dirty="0">
                <a:solidFill>
                  <a:schemeClr val="tx1">
                    <a:lumMod val="50000"/>
                    <a:lumOff val="50000"/>
                  </a:schemeClr>
                </a:solidFill>
              </a:rPr>
              <a:t>The coach can make those teammates that are touched move only if they are holding hands.</a:t>
            </a:r>
          </a:p>
        </p:txBody>
      </p:sp>
      <p:pic>
        <p:nvPicPr>
          <p:cNvPr id="12" name="Picture 11">
            <a:extLst>
              <a:ext uri="{FF2B5EF4-FFF2-40B4-BE49-F238E27FC236}">
                <a16:creationId xmlns:a16="http://schemas.microsoft.com/office/drawing/2014/main" id="{22B8F9E1-EA3C-4FF9-8BFF-8097A4687650}"/>
              </a:ext>
            </a:extLst>
          </p:cNvPr>
          <p:cNvPicPr>
            <a:picLocks noChangeAspect="1"/>
          </p:cNvPicPr>
          <p:nvPr/>
        </p:nvPicPr>
        <p:blipFill>
          <a:blip r:embed="rId4"/>
          <a:stretch>
            <a:fillRect/>
          </a:stretch>
        </p:blipFill>
        <p:spPr>
          <a:xfrm>
            <a:off x="6591544" y="2451628"/>
            <a:ext cx="5395668" cy="2796630"/>
          </a:xfrm>
          <a:prstGeom prst="rect">
            <a:avLst/>
          </a:prstGeom>
        </p:spPr>
      </p:pic>
    </p:spTree>
    <p:extLst>
      <p:ext uri="{BB962C8B-B14F-4D97-AF65-F5344CB8AC3E}">
        <p14:creationId xmlns:p14="http://schemas.microsoft.com/office/powerpoint/2010/main" val="363434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5: Mine Field – duration 15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sp>
        <p:nvSpPr>
          <p:cNvPr id="6" name="TextBox 5">
            <a:extLst>
              <a:ext uri="{FF2B5EF4-FFF2-40B4-BE49-F238E27FC236}">
                <a16:creationId xmlns:a16="http://schemas.microsoft.com/office/drawing/2014/main" id="{369FB911-256C-4631-ADF8-83B2C61BF3B2}"/>
              </a:ext>
            </a:extLst>
          </p:cNvPr>
          <p:cNvSpPr txBox="1"/>
          <p:nvPr/>
        </p:nvSpPr>
        <p:spPr>
          <a:xfrm>
            <a:off x="339633" y="2470488"/>
            <a:ext cx="6932024" cy="2677656"/>
          </a:xfrm>
          <a:prstGeom prst="rect">
            <a:avLst/>
          </a:prstGeom>
          <a:noFill/>
        </p:spPr>
        <p:txBody>
          <a:bodyPr wrap="square" rtlCol="0">
            <a:spAutoFit/>
          </a:bodyPr>
          <a:lstStyle/>
          <a:p>
            <a:r>
              <a:rPr lang="en-AU" sz="1400" b="1" dirty="0">
                <a:solidFill>
                  <a:schemeClr val="tx1">
                    <a:lumMod val="50000"/>
                    <a:lumOff val="50000"/>
                  </a:schemeClr>
                </a:solidFill>
              </a:rPr>
              <a:t>Set up:</a:t>
            </a:r>
          </a:p>
          <a:p>
            <a:pPr marL="285750" indent="-285750">
              <a:buFont typeface="Arial" panose="020B0604020202020204" pitchFamily="34" charset="0"/>
              <a:buChar char="•"/>
            </a:pPr>
            <a:r>
              <a:rPr lang="en-AU" sz="1400" dirty="0">
                <a:solidFill>
                  <a:schemeClr val="tx1">
                    <a:lumMod val="50000"/>
                    <a:lumOff val="50000"/>
                  </a:schemeClr>
                </a:solidFill>
              </a:rPr>
              <a:t>Create a 20x15m rectangle. Create the first line with markers at 5m. Create the blue end zone (4mx15m). Use cones or a small goal to create a target for players to shoot on at the right-hand side of the blue zone. The group is divided into two teams as per set up, all with balls. </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Half the group of players start driving the ball and must get to the end zone from which they shoot on a target. Players on the outside try to hit the runners or their balls, after which they have to return to the starting point. Runners can’t be hit until they pass the first line (at 5m). At the end of each series, swap positions </a:t>
            </a:r>
          </a:p>
          <a:p>
            <a:endParaRPr lang="en-AU" sz="1400" dirty="0"/>
          </a:p>
        </p:txBody>
      </p:sp>
      <p:sp>
        <p:nvSpPr>
          <p:cNvPr id="5" name="Rectangle 4">
            <a:extLst>
              <a:ext uri="{FF2B5EF4-FFF2-40B4-BE49-F238E27FC236}">
                <a16:creationId xmlns:a16="http://schemas.microsoft.com/office/drawing/2014/main" id="{21B5671E-2764-4CEA-ADBA-69802FF5118B}"/>
              </a:ext>
            </a:extLst>
          </p:cNvPr>
          <p:cNvSpPr/>
          <p:nvPr/>
        </p:nvSpPr>
        <p:spPr>
          <a:xfrm>
            <a:off x="339633" y="5027374"/>
            <a:ext cx="11922036" cy="1600438"/>
          </a:xfrm>
          <a:prstGeom prst="rect">
            <a:avLst/>
          </a:prstGeom>
        </p:spPr>
        <p:txBody>
          <a:bodyPr wrap="square">
            <a:spAutoFit/>
          </a:bodyPr>
          <a:lstStyle/>
          <a:p>
            <a:r>
              <a:rPr lang="en-AU" sz="1400" b="1" dirty="0">
                <a:solidFill>
                  <a:schemeClr val="tx1">
                    <a:lumMod val="50000"/>
                    <a:lumOff val="50000"/>
                  </a:schemeClr>
                </a:solidFill>
              </a:rPr>
              <a:t>Coaching points</a:t>
            </a:r>
          </a:p>
          <a:p>
            <a:pPr marL="342900" indent="-342900">
              <a:buAutoNum type="arabicPeriod"/>
            </a:pPr>
            <a:r>
              <a:rPr lang="en-AU" sz="1400" dirty="0">
                <a:solidFill>
                  <a:schemeClr val="tx1">
                    <a:lumMod val="50000"/>
                    <a:lumOff val="50000"/>
                  </a:schemeClr>
                </a:solidFill>
              </a:rPr>
              <a:t>In case of large groups create two playing areas to avoid long waiting times</a:t>
            </a:r>
          </a:p>
          <a:p>
            <a:pPr marL="342900" indent="-342900">
              <a:buAutoNum type="arabicPeriod"/>
            </a:pPr>
            <a:r>
              <a:rPr lang="en-AU" sz="1400" dirty="0">
                <a:solidFill>
                  <a:schemeClr val="tx1">
                    <a:lumMod val="50000"/>
                    <a:lumOff val="50000"/>
                  </a:schemeClr>
                </a:solidFill>
              </a:rPr>
              <a:t>Keep the ball close to the foot</a:t>
            </a:r>
          </a:p>
          <a:p>
            <a:pPr marL="342900" indent="-342900">
              <a:buAutoNum type="arabicPeriod"/>
            </a:pPr>
            <a:r>
              <a:rPr lang="en-AU" sz="1400" dirty="0">
                <a:solidFill>
                  <a:schemeClr val="tx1">
                    <a:lumMod val="50000"/>
                    <a:lumOff val="50000"/>
                  </a:schemeClr>
                </a:solidFill>
              </a:rPr>
              <a:t>Try using both feet</a:t>
            </a:r>
          </a:p>
          <a:p>
            <a:pPr marL="342900" indent="-342900">
              <a:buAutoNum type="arabicPeriod"/>
            </a:pPr>
            <a:r>
              <a:rPr lang="en-AU" sz="1400" dirty="0">
                <a:solidFill>
                  <a:schemeClr val="tx1">
                    <a:lumMod val="50000"/>
                    <a:lumOff val="50000"/>
                  </a:schemeClr>
                </a:solidFill>
              </a:rPr>
              <a:t>Try to execute safe impacts of the ball</a:t>
            </a:r>
          </a:p>
          <a:p>
            <a:pPr marL="342900" indent="-342900">
              <a:buAutoNum type="arabicPeriod"/>
            </a:pPr>
            <a:r>
              <a:rPr lang="en-AU" sz="1400" dirty="0">
                <a:solidFill>
                  <a:schemeClr val="tx1">
                    <a:lumMod val="50000"/>
                    <a:lumOff val="50000"/>
                  </a:schemeClr>
                </a:solidFill>
              </a:rPr>
              <a:t>Be on top of the ball by keeping the upper body slightly bend forwards</a:t>
            </a:r>
          </a:p>
          <a:p>
            <a:pPr marL="342900" indent="-342900">
              <a:buAutoNum type="arabicPeriod"/>
            </a:pPr>
            <a:r>
              <a:rPr lang="en-AU" sz="1400" dirty="0">
                <a:solidFill>
                  <a:schemeClr val="tx1">
                    <a:lumMod val="50000"/>
                    <a:lumOff val="50000"/>
                  </a:schemeClr>
                </a:solidFill>
              </a:rPr>
              <a:t>Use your peripheral vision to avoid being hit by a ball. </a:t>
            </a:r>
          </a:p>
        </p:txBody>
      </p:sp>
      <p:pic>
        <p:nvPicPr>
          <p:cNvPr id="3" name="Picture 2">
            <a:extLst>
              <a:ext uri="{FF2B5EF4-FFF2-40B4-BE49-F238E27FC236}">
                <a16:creationId xmlns:a16="http://schemas.microsoft.com/office/drawing/2014/main" id="{4A9A2AD1-02D1-4467-B398-17CE3341A7FF}"/>
              </a:ext>
            </a:extLst>
          </p:cNvPr>
          <p:cNvPicPr>
            <a:picLocks noChangeAspect="1"/>
          </p:cNvPicPr>
          <p:nvPr/>
        </p:nvPicPr>
        <p:blipFill>
          <a:blip r:embed="rId4"/>
          <a:stretch>
            <a:fillRect/>
          </a:stretch>
        </p:blipFill>
        <p:spPr>
          <a:xfrm>
            <a:off x="7477079" y="2440631"/>
            <a:ext cx="4510133" cy="2960987"/>
          </a:xfrm>
          <a:prstGeom prst="rect">
            <a:avLst/>
          </a:prstGeom>
        </p:spPr>
      </p:pic>
      <p:sp>
        <p:nvSpPr>
          <p:cNvPr id="14" name="Rectangle 13">
            <a:extLst>
              <a:ext uri="{FF2B5EF4-FFF2-40B4-BE49-F238E27FC236}">
                <a16:creationId xmlns:a16="http://schemas.microsoft.com/office/drawing/2014/main" id="{60600F6C-9F93-4496-BD4C-21E99C8B4CDF}"/>
              </a:ext>
            </a:extLst>
          </p:cNvPr>
          <p:cNvSpPr/>
          <p:nvPr/>
        </p:nvSpPr>
        <p:spPr>
          <a:xfrm>
            <a:off x="6888930" y="5413900"/>
            <a:ext cx="5303067" cy="1169551"/>
          </a:xfrm>
          <a:prstGeom prst="rect">
            <a:avLst/>
          </a:prstGeom>
        </p:spPr>
        <p:txBody>
          <a:bodyPr wrap="square">
            <a:spAutoFit/>
          </a:bodyPr>
          <a:lstStyle/>
          <a:p>
            <a:r>
              <a:rPr lang="en-AU" sz="1400" b="1" dirty="0">
                <a:solidFill>
                  <a:schemeClr val="tx1">
                    <a:lumMod val="50000"/>
                    <a:lumOff val="50000"/>
                  </a:schemeClr>
                </a:solidFill>
              </a:rPr>
              <a:t>Rules</a:t>
            </a:r>
          </a:p>
          <a:p>
            <a:pPr marL="285750" indent="-285750">
              <a:buFont typeface="Arial" panose="020B0604020202020204" pitchFamily="34" charset="0"/>
              <a:buChar char="•"/>
            </a:pPr>
            <a:r>
              <a:rPr lang="en-AU" sz="1400" dirty="0">
                <a:solidFill>
                  <a:schemeClr val="tx1">
                    <a:lumMod val="50000"/>
                    <a:lumOff val="50000"/>
                  </a:schemeClr>
                </a:solidFill>
              </a:rPr>
              <a:t>Each goal is worth 1 point</a:t>
            </a:r>
          </a:p>
          <a:p>
            <a:pPr marL="285750" indent="-285750">
              <a:buFont typeface="Arial" panose="020B0604020202020204" pitchFamily="34" charset="0"/>
              <a:buChar char="•"/>
            </a:pPr>
            <a:r>
              <a:rPr lang="en-AU" sz="1400" dirty="0">
                <a:solidFill>
                  <a:schemeClr val="tx1">
                    <a:lumMod val="50000"/>
                    <a:lumOff val="50000"/>
                  </a:schemeClr>
                </a:solidFill>
              </a:rPr>
              <a:t>If the runners are hit on the feet or ball, they will have to go back and start over</a:t>
            </a:r>
          </a:p>
          <a:p>
            <a:pPr marL="285750" indent="-285750">
              <a:buFont typeface="Arial" panose="020B0604020202020204" pitchFamily="34" charset="0"/>
              <a:buChar char="•"/>
            </a:pPr>
            <a:r>
              <a:rPr lang="en-AU" sz="1400" dirty="0">
                <a:solidFill>
                  <a:schemeClr val="tx1">
                    <a:lumMod val="50000"/>
                    <a:lumOff val="50000"/>
                  </a:schemeClr>
                </a:solidFill>
              </a:rPr>
              <a:t>The winning team will be the one that scores the most points</a:t>
            </a:r>
          </a:p>
        </p:txBody>
      </p:sp>
    </p:spTree>
    <p:extLst>
      <p:ext uri="{BB962C8B-B14F-4D97-AF65-F5344CB8AC3E}">
        <p14:creationId xmlns:p14="http://schemas.microsoft.com/office/powerpoint/2010/main" val="118895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D9553-BA83-4B15-9636-32A16F9B0FEC}"/>
              </a:ext>
            </a:extLst>
          </p:cNvPr>
          <p:cNvSpPr/>
          <p:nvPr/>
        </p:nvSpPr>
        <p:spPr>
          <a:xfrm>
            <a:off x="-3" y="1214438"/>
            <a:ext cx="12192000" cy="1057275"/>
          </a:xfrm>
          <a:prstGeom prst="rect">
            <a:avLst/>
          </a:prstGeom>
          <a:solidFill>
            <a:srgbClr val="2A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8B14671-D3A9-4E22-977D-42C522351DDD}"/>
              </a:ext>
            </a:extLst>
          </p:cNvPr>
          <p:cNvSpPr/>
          <p:nvPr/>
        </p:nvSpPr>
        <p:spPr>
          <a:xfrm>
            <a:off x="0" y="0"/>
            <a:ext cx="12192000" cy="121443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Masters (35+) — UWA-Nedlands Football Club">
            <a:extLst>
              <a:ext uri="{FF2B5EF4-FFF2-40B4-BE49-F238E27FC236}">
                <a16:creationId xmlns:a16="http://schemas.microsoft.com/office/drawing/2014/main" id="{50B8584B-A752-46C5-B55E-32102B7E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9462"/>
            <a:ext cx="967813" cy="9678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E2BFA5D-5952-43C2-808C-36E4145594F2}"/>
              </a:ext>
            </a:extLst>
          </p:cNvPr>
          <p:cNvSpPr txBox="1">
            <a:spLocks/>
          </p:cNvSpPr>
          <p:nvPr/>
        </p:nvSpPr>
        <p:spPr>
          <a:xfrm>
            <a:off x="204788" y="1214438"/>
            <a:ext cx="11987210" cy="105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D8C600"/>
                </a:solidFill>
              </a:rPr>
              <a:t>Exercise 6: Run through the gate – duration 15 mins</a:t>
            </a:r>
          </a:p>
        </p:txBody>
      </p:sp>
      <p:sp>
        <p:nvSpPr>
          <p:cNvPr id="13" name="Rectangle 12">
            <a:extLst>
              <a:ext uri="{FF2B5EF4-FFF2-40B4-BE49-F238E27FC236}">
                <a16:creationId xmlns:a16="http://schemas.microsoft.com/office/drawing/2014/main" id="{B2B95E21-1CC9-406E-8EB0-9CA2DCA3E06E}"/>
              </a:ext>
            </a:extLst>
          </p:cNvPr>
          <p:cNvSpPr/>
          <p:nvPr/>
        </p:nvSpPr>
        <p:spPr>
          <a:xfrm>
            <a:off x="-2" y="6627812"/>
            <a:ext cx="12192000" cy="230188"/>
          </a:xfrm>
          <a:prstGeom prst="rect">
            <a:avLst/>
          </a:prstGeom>
          <a:solidFill>
            <a:srgbClr val="0B75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B29005DA-8F09-45AD-BB54-A96261409030}"/>
              </a:ext>
            </a:extLst>
          </p:cNvPr>
          <p:cNvPicPr>
            <a:picLocks noChangeAspect="1"/>
          </p:cNvPicPr>
          <p:nvPr/>
        </p:nvPicPr>
        <p:blipFill>
          <a:blip r:embed="rId3"/>
          <a:stretch>
            <a:fillRect/>
          </a:stretch>
        </p:blipFill>
        <p:spPr>
          <a:xfrm>
            <a:off x="10902827" y="62707"/>
            <a:ext cx="1084385" cy="1057275"/>
          </a:xfrm>
          <a:prstGeom prst="rect">
            <a:avLst/>
          </a:prstGeom>
        </p:spPr>
      </p:pic>
      <p:sp>
        <p:nvSpPr>
          <p:cNvPr id="6" name="TextBox 5">
            <a:extLst>
              <a:ext uri="{FF2B5EF4-FFF2-40B4-BE49-F238E27FC236}">
                <a16:creationId xmlns:a16="http://schemas.microsoft.com/office/drawing/2014/main" id="{369FB911-256C-4631-ADF8-83B2C61BF3B2}"/>
              </a:ext>
            </a:extLst>
          </p:cNvPr>
          <p:cNvSpPr txBox="1"/>
          <p:nvPr/>
        </p:nvSpPr>
        <p:spPr>
          <a:xfrm>
            <a:off x="339633" y="2470488"/>
            <a:ext cx="6932024" cy="2246769"/>
          </a:xfrm>
          <a:prstGeom prst="rect">
            <a:avLst/>
          </a:prstGeom>
          <a:noFill/>
        </p:spPr>
        <p:txBody>
          <a:bodyPr wrap="square" rtlCol="0">
            <a:spAutoFit/>
          </a:bodyPr>
          <a:lstStyle/>
          <a:p>
            <a:r>
              <a:rPr lang="en-AU" sz="1400" b="1" dirty="0">
                <a:solidFill>
                  <a:schemeClr val="tx1">
                    <a:lumMod val="50000"/>
                    <a:lumOff val="50000"/>
                  </a:schemeClr>
                </a:solidFill>
              </a:rPr>
              <a:t>Set up:</a:t>
            </a:r>
          </a:p>
          <a:p>
            <a:pPr marL="285750" indent="-285750">
              <a:buFont typeface="Arial" panose="020B0604020202020204" pitchFamily="34" charset="0"/>
              <a:buChar char="•"/>
            </a:pPr>
            <a:r>
              <a:rPr lang="en-AU" sz="1400" dirty="0">
                <a:solidFill>
                  <a:schemeClr val="tx1">
                    <a:lumMod val="50000"/>
                    <a:lumOff val="50000"/>
                  </a:schemeClr>
                </a:solidFill>
              </a:rPr>
              <a:t>Create a square of 15m x 15m with space markers. Make four goals of about 2 metres in each of the corners of the square. Divide the team into 2 groups of four players. Players place themselves freely in the square; each player has a ball. One team plays with feet while the other plays with the hands. </a:t>
            </a:r>
          </a:p>
          <a:p>
            <a:endParaRPr lang="en-AU" sz="1400" dirty="0">
              <a:solidFill>
                <a:schemeClr val="tx1">
                  <a:lumMod val="50000"/>
                  <a:lumOff val="50000"/>
                </a:schemeClr>
              </a:solidFill>
            </a:endParaRPr>
          </a:p>
          <a:p>
            <a:r>
              <a:rPr lang="en-AU" sz="1400" b="1" dirty="0">
                <a:solidFill>
                  <a:schemeClr val="tx1">
                    <a:lumMod val="50000"/>
                    <a:lumOff val="50000"/>
                  </a:schemeClr>
                </a:solidFill>
              </a:rPr>
              <a:t>Description</a:t>
            </a:r>
          </a:p>
          <a:p>
            <a:r>
              <a:rPr lang="en-AU" sz="1400" dirty="0">
                <a:solidFill>
                  <a:schemeClr val="tx1">
                    <a:lumMod val="50000"/>
                    <a:lumOff val="50000"/>
                  </a:schemeClr>
                </a:solidFill>
              </a:rPr>
              <a:t>Players move freely inside the square. Attacking players drive the ball with their feet while defending players play with their hands. On the coach signal, attacking players will drive the ball through the goals avoiding their ball gets hit by the ball thrown by the defender. </a:t>
            </a:r>
          </a:p>
        </p:txBody>
      </p:sp>
      <p:sp>
        <p:nvSpPr>
          <p:cNvPr id="5" name="Rectangle 4">
            <a:extLst>
              <a:ext uri="{FF2B5EF4-FFF2-40B4-BE49-F238E27FC236}">
                <a16:creationId xmlns:a16="http://schemas.microsoft.com/office/drawing/2014/main" id="{21B5671E-2764-4CEA-ADBA-69802FF5118B}"/>
              </a:ext>
            </a:extLst>
          </p:cNvPr>
          <p:cNvSpPr/>
          <p:nvPr/>
        </p:nvSpPr>
        <p:spPr>
          <a:xfrm>
            <a:off x="339633" y="4788262"/>
            <a:ext cx="6653350" cy="1815882"/>
          </a:xfrm>
          <a:prstGeom prst="rect">
            <a:avLst/>
          </a:prstGeom>
        </p:spPr>
        <p:txBody>
          <a:bodyPr wrap="square">
            <a:spAutoFit/>
          </a:bodyPr>
          <a:lstStyle/>
          <a:p>
            <a:r>
              <a:rPr lang="en-AU" sz="1400" b="1" dirty="0">
                <a:solidFill>
                  <a:schemeClr val="tx1">
                    <a:lumMod val="50000"/>
                    <a:lumOff val="50000"/>
                  </a:schemeClr>
                </a:solidFill>
              </a:rPr>
              <a:t>Coaching points</a:t>
            </a:r>
          </a:p>
          <a:p>
            <a:pPr marL="342900" indent="-342900">
              <a:buAutoNum type="arabicPeriod"/>
            </a:pPr>
            <a:r>
              <a:rPr lang="en-AU" sz="1400" dirty="0">
                <a:solidFill>
                  <a:schemeClr val="tx1">
                    <a:lumMod val="50000"/>
                    <a:lumOff val="50000"/>
                  </a:schemeClr>
                </a:solidFill>
              </a:rPr>
              <a:t>Keep the ball close to the foot</a:t>
            </a:r>
          </a:p>
          <a:p>
            <a:pPr marL="342900" indent="-342900">
              <a:buAutoNum type="arabicPeriod"/>
            </a:pPr>
            <a:r>
              <a:rPr lang="en-AU" sz="1400" dirty="0">
                <a:solidFill>
                  <a:schemeClr val="tx1">
                    <a:lumMod val="50000"/>
                    <a:lumOff val="50000"/>
                  </a:schemeClr>
                </a:solidFill>
              </a:rPr>
              <a:t>Try using both feet</a:t>
            </a:r>
          </a:p>
          <a:p>
            <a:pPr marL="342900" indent="-342900">
              <a:buAutoNum type="arabicPeriod"/>
            </a:pPr>
            <a:r>
              <a:rPr lang="en-AU" sz="1400" dirty="0">
                <a:solidFill>
                  <a:schemeClr val="tx1">
                    <a:lumMod val="50000"/>
                    <a:lumOff val="50000"/>
                  </a:schemeClr>
                </a:solidFill>
              </a:rPr>
              <a:t>Try to execute safe impacts of the ball</a:t>
            </a:r>
          </a:p>
          <a:p>
            <a:pPr marL="342900" indent="-342900">
              <a:buAutoNum type="arabicPeriod"/>
            </a:pPr>
            <a:r>
              <a:rPr lang="en-AU" sz="1400" dirty="0">
                <a:solidFill>
                  <a:schemeClr val="tx1">
                    <a:lumMod val="50000"/>
                    <a:lumOff val="50000"/>
                  </a:schemeClr>
                </a:solidFill>
              </a:rPr>
              <a:t>Be on top of the ball by keeping the upper body slightly bend forwards</a:t>
            </a:r>
          </a:p>
          <a:p>
            <a:pPr marL="342900" indent="-342900">
              <a:buAutoNum type="arabicPeriod"/>
            </a:pPr>
            <a:r>
              <a:rPr lang="en-AU" sz="1400" dirty="0">
                <a:solidFill>
                  <a:schemeClr val="tx1">
                    <a:lumMod val="50000"/>
                    <a:lumOff val="50000"/>
                  </a:schemeClr>
                </a:solidFill>
              </a:rPr>
              <a:t>Players must keep their head up, trying to decrease eye contact with the ball but still keeping it under control</a:t>
            </a:r>
          </a:p>
          <a:p>
            <a:pPr marL="342900" indent="-342900">
              <a:buAutoNum type="arabicPeriod"/>
            </a:pPr>
            <a:r>
              <a:rPr lang="en-AU" sz="1400" dirty="0">
                <a:solidFill>
                  <a:schemeClr val="tx1">
                    <a:lumMod val="50000"/>
                    <a:lumOff val="50000"/>
                  </a:schemeClr>
                </a:solidFill>
              </a:rPr>
              <a:t>Touch the ball with the outside of the foot, using inside only for changes in direction</a:t>
            </a:r>
          </a:p>
        </p:txBody>
      </p:sp>
      <p:sp>
        <p:nvSpPr>
          <p:cNvPr id="14" name="Rectangle 13">
            <a:extLst>
              <a:ext uri="{FF2B5EF4-FFF2-40B4-BE49-F238E27FC236}">
                <a16:creationId xmlns:a16="http://schemas.microsoft.com/office/drawing/2014/main" id="{60600F6C-9F93-4496-BD4C-21E99C8B4CDF}"/>
              </a:ext>
            </a:extLst>
          </p:cNvPr>
          <p:cNvSpPr/>
          <p:nvPr/>
        </p:nvSpPr>
        <p:spPr>
          <a:xfrm>
            <a:off x="7047570" y="5410924"/>
            <a:ext cx="5066054" cy="1169551"/>
          </a:xfrm>
          <a:prstGeom prst="rect">
            <a:avLst/>
          </a:prstGeom>
        </p:spPr>
        <p:txBody>
          <a:bodyPr wrap="square">
            <a:spAutoFit/>
          </a:bodyPr>
          <a:lstStyle/>
          <a:p>
            <a:r>
              <a:rPr lang="en-AU" sz="1400" b="1" dirty="0">
                <a:solidFill>
                  <a:schemeClr val="tx1">
                    <a:lumMod val="50000"/>
                    <a:lumOff val="50000"/>
                  </a:schemeClr>
                </a:solidFill>
              </a:rPr>
              <a:t>Rules</a:t>
            </a:r>
          </a:p>
          <a:p>
            <a:pPr marL="285750" indent="-285750">
              <a:buFont typeface="Arial" panose="020B0604020202020204" pitchFamily="34" charset="0"/>
              <a:buChar char="•"/>
            </a:pPr>
            <a:r>
              <a:rPr lang="en-AU" sz="1400" dirty="0">
                <a:solidFill>
                  <a:schemeClr val="tx1">
                    <a:lumMod val="50000"/>
                    <a:lumOff val="50000"/>
                  </a:schemeClr>
                </a:solidFill>
              </a:rPr>
              <a:t>If the ball of the defender hits the ball off the attacking player, the attacking player must stop and cannot try to score anymore</a:t>
            </a:r>
          </a:p>
          <a:p>
            <a:pPr marL="285750" indent="-285750">
              <a:buFont typeface="Arial" panose="020B0604020202020204" pitchFamily="34" charset="0"/>
              <a:buChar char="•"/>
            </a:pPr>
            <a:r>
              <a:rPr lang="en-AU" sz="1400" dirty="0">
                <a:solidFill>
                  <a:schemeClr val="tx1">
                    <a:lumMod val="50000"/>
                    <a:lumOff val="50000"/>
                  </a:schemeClr>
                </a:solidFill>
              </a:rPr>
              <a:t>Each ball driven inside the goals is worth one point</a:t>
            </a:r>
          </a:p>
          <a:p>
            <a:pPr marL="285750" indent="-285750">
              <a:buFont typeface="Arial" panose="020B0604020202020204" pitchFamily="34" charset="0"/>
              <a:buChar char="•"/>
            </a:pPr>
            <a:r>
              <a:rPr lang="en-AU" sz="1400" dirty="0">
                <a:solidFill>
                  <a:schemeClr val="tx1">
                    <a:lumMod val="50000"/>
                    <a:lumOff val="50000"/>
                  </a:schemeClr>
                </a:solidFill>
              </a:rPr>
              <a:t>The winning team is the one that scores the most points</a:t>
            </a:r>
          </a:p>
        </p:txBody>
      </p:sp>
      <p:pic>
        <p:nvPicPr>
          <p:cNvPr id="2" name="Picture 1">
            <a:extLst>
              <a:ext uri="{FF2B5EF4-FFF2-40B4-BE49-F238E27FC236}">
                <a16:creationId xmlns:a16="http://schemas.microsoft.com/office/drawing/2014/main" id="{88246895-53B7-488C-A79C-047E0A7A6517}"/>
              </a:ext>
            </a:extLst>
          </p:cNvPr>
          <p:cNvPicPr>
            <a:picLocks noChangeAspect="1"/>
          </p:cNvPicPr>
          <p:nvPr/>
        </p:nvPicPr>
        <p:blipFill>
          <a:blip r:embed="rId4"/>
          <a:stretch>
            <a:fillRect/>
          </a:stretch>
        </p:blipFill>
        <p:spPr>
          <a:xfrm>
            <a:off x="7410994" y="2433917"/>
            <a:ext cx="4576218" cy="2880749"/>
          </a:xfrm>
          <a:prstGeom prst="rect">
            <a:avLst/>
          </a:prstGeom>
        </p:spPr>
      </p:pic>
    </p:spTree>
    <p:extLst>
      <p:ext uri="{BB962C8B-B14F-4D97-AF65-F5344CB8AC3E}">
        <p14:creationId xmlns:p14="http://schemas.microsoft.com/office/powerpoint/2010/main" val="3099851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3051</Words>
  <Application>Microsoft Office PowerPoint</Application>
  <PresentationFormat>Widescreen</PresentationFormat>
  <Paragraphs>257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Joey Soccer 2022 Handbook for coaches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Joey Soccer 2021</dc:title>
  <dc:creator>Art Hiemstra</dc:creator>
  <cp:lastModifiedBy>Art Hiemstra</cp:lastModifiedBy>
  <cp:revision>47</cp:revision>
  <dcterms:created xsi:type="dcterms:W3CDTF">2021-04-29T07:30:21Z</dcterms:created>
  <dcterms:modified xsi:type="dcterms:W3CDTF">2022-02-21T07:50:42Z</dcterms:modified>
</cp:coreProperties>
</file>